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C94FE2-BEBD-4A70-B840-F506C934690D}" v="1238" dt="2020-04-21T21:08:14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D5C94FE2-BEBD-4A70-B840-F506C934690D}"/>
    <pc:docChg chg="modSld">
      <pc:chgData name="" userId="" providerId="" clId="Web-{D5C94FE2-BEBD-4A70-B840-F506C934690D}" dt="2020-04-21T21:08:14.287" v="1230" actId="14100"/>
      <pc:docMkLst>
        <pc:docMk/>
      </pc:docMkLst>
      <pc:sldChg chg="addSp delSp modSp">
        <pc:chgData name="" userId="" providerId="" clId="Web-{D5C94FE2-BEBD-4A70-B840-F506C934690D}" dt="2020-04-21T21:08:14.287" v="1230" actId="14100"/>
        <pc:sldMkLst>
          <pc:docMk/>
          <pc:sldMk cId="109857222" sldId="256"/>
        </pc:sldMkLst>
        <pc:spChg chg="del">
          <ac:chgData name="" userId="" providerId="" clId="Web-{D5C94FE2-BEBD-4A70-B840-F506C934690D}" dt="2020-04-21T20:27:34.386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" userId="" providerId="" clId="Web-{D5C94FE2-BEBD-4A70-B840-F506C934690D}" dt="2020-04-21T20:27:36.902" v="1"/>
          <ac:spMkLst>
            <pc:docMk/>
            <pc:sldMk cId="109857222" sldId="256"/>
            <ac:spMk id="3" creationId="{00000000-0000-0000-0000-000000000000}"/>
          </ac:spMkLst>
        </pc:spChg>
        <pc:spChg chg="add del mod">
          <ac:chgData name="" userId="" providerId="" clId="Web-{D5C94FE2-BEBD-4A70-B840-F506C934690D}" dt="2020-04-21T20:30:29.077" v="23"/>
          <ac:spMkLst>
            <pc:docMk/>
            <pc:sldMk cId="109857222" sldId="256"/>
            <ac:spMk id="5" creationId="{65E014D6-857A-44DE-87C7-F63C816E4F8B}"/>
          </ac:spMkLst>
        </pc:spChg>
        <pc:spChg chg="add del mod">
          <ac:chgData name="" userId="" providerId="" clId="Web-{D5C94FE2-BEBD-4A70-B840-F506C934690D}" dt="2020-04-21T20:30:26.999" v="22"/>
          <ac:spMkLst>
            <pc:docMk/>
            <pc:sldMk cId="109857222" sldId="256"/>
            <ac:spMk id="6" creationId="{3BF64D0D-B133-46B4-9E56-0F2A4396B3FC}"/>
          </ac:spMkLst>
        </pc:spChg>
        <pc:spChg chg="add del mod">
          <ac:chgData name="" userId="" providerId="" clId="Web-{D5C94FE2-BEBD-4A70-B840-F506C934690D}" dt="2020-04-21T20:30:31.140" v="24"/>
          <ac:spMkLst>
            <pc:docMk/>
            <pc:sldMk cId="109857222" sldId="256"/>
            <ac:spMk id="7" creationId="{D42309AF-0DBF-48E8-9D70-AB3EBF22CED2}"/>
          </ac:spMkLst>
        </pc:spChg>
        <pc:spChg chg="add del mod">
          <ac:chgData name="" userId="" providerId="" clId="Web-{D5C94FE2-BEBD-4A70-B840-F506C934690D}" dt="2020-04-21T20:30:33.077" v="25"/>
          <ac:spMkLst>
            <pc:docMk/>
            <pc:sldMk cId="109857222" sldId="256"/>
            <ac:spMk id="8" creationId="{E04A6308-0A61-49BD-9D74-E82846A7F017}"/>
          </ac:spMkLst>
        </pc:spChg>
        <pc:spChg chg="add mod">
          <ac:chgData name="" userId="" providerId="" clId="Web-{D5C94FE2-BEBD-4A70-B840-F506C934690D}" dt="2020-04-21T21:05:18.864" v="1206" actId="20577"/>
          <ac:spMkLst>
            <pc:docMk/>
            <pc:sldMk cId="109857222" sldId="256"/>
            <ac:spMk id="12" creationId="{57BAD95A-9935-48A2-80FE-303CFEA6FFBC}"/>
          </ac:spMkLst>
        </pc:spChg>
        <pc:spChg chg="add mod">
          <ac:chgData name="" userId="" providerId="" clId="Web-{D5C94FE2-BEBD-4A70-B840-F506C934690D}" dt="2020-04-21T21:07:13.724" v="1219" actId="20577"/>
          <ac:spMkLst>
            <pc:docMk/>
            <pc:sldMk cId="109857222" sldId="256"/>
            <ac:spMk id="13" creationId="{B618E383-2A6E-4296-8DA0-9A684F26326E}"/>
          </ac:spMkLst>
        </pc:spChg>
        <pc:spChg chg="add mod">
          <ac:chgData name="" userId="" providerId="" clId="Web-{D5C94FE2-BEBD-4A70-B840-F506C934690D}" dt="2020-04-21T21:06:38.771" v="1210" actId="20577"/>
          <ac:spMkLst>
            <pc:docMk/>
            <pc:sldMk cId="109857222" sldId="256"/>
            <ac:spMk id="14" creationId="{CC9CBECE-7FE6-42BC-B536-307EFCED171B}"/>
          </ac:spMkLst>
        </pc:spChg>
        <pc:spChg chg="add mod">
          <ac:chgData name="" userId="" providerId="" clId="Web-{D5C94FE2-BEBD-4A70-B840-F506C934690D}" dt="2020-04-21T21:07:20.302" v="1222" actId="20577"/>
          <ac:spMkLst>
            <pc:docMk/>
            <pc:sldMk cId="109857222" sldId="256"/>
            <ac:spMk id="15" creationId="{F918DB06-240B-455D-BA94-76FD0F4291F2}"/>
          </ac:spMkLst>
        </pc:spChg>
        <pc:spChg chg="add mod">
          <ac:chgData name="" userId="" providerId="" clId="Web-{D5C94FE2-BEBD-4A70-B840-F506C934690D}" dt="2020-04-21T21:05:27.364" v="1208" actId="20577"/>
          <ac:spMkLst>
            <pc:docMk/>
            <pc:sldMk cId="109857222" sldId="256"/>
            <ac:spMk id="16" creationId="{59BFA081-F425-4834-9774-988B31F80F54}"/>
          </ac:spMkLst>
        </pc:spChg>
        <pc:spChg chg="add mod">
          <ac:chgData name="" userId="" providerId="" clId="Web-{D5C94FE2-BEBD-4A70-B840-F506C934690D}" dt="2020-04-21T21:06:44.740" v="1212" actId="20577"/>
          <ac:spMkLst>
            <pc:docMk/>
            <pc:sldMk cId="109857222" sldId="256"/>
            <ac:spMk id="17" creationId="{F3587BED-9F25-44F1-AFD2-E67D8D84785D}"/>
          </ac:spMkLst>
        </pc:spChg>
        <pc:spChg chg="add mod">
          <ac:chgData name="" userId="" providerId="" clId="Web-{D5C94FE2-BEBD-4A70-B840-F506C934690D}" dt="2020-04-21T21:07:02.318" v="1216" actId="20577"/>
          <ac:spMkLst>
            <pc:docMk/>
            <pc:sldMk cId="109857222" sldId="256"/>
            <ac:spMk id="18" creationId="{9AAA3179-2B9A-4ED7-BC5A-C08CAE5D6B9F}"/>
          </ac:spMkLst>
        </pc:spChg>
        <pc:spChg chg="add mod">
          <ac:chgData name="" userId="" providerId="" clId="Web-{D5C94FE2-BEBD-4A70-B840-F506C934690D}" dt="2020-04-21T21:08:14.287" v="1230" actId="14100"/>
          <ac:spMkLst>
            <pc:docMk/>
            <pc:sldMk cId="109857222" sldId="256"/>
            <ac:spMk id="19" creationId="{1B848045-4305-4BF9-A440-4AFEBC3576A2}"/>
          </ac:spMkLst>
        </pc:spChg>
        <pc:cxnChg chg="add del mod">
          <ac:chgData name="" userId="" providerId="" clId="Web-{D5C94FE2-BEBD-4A70-B840-F506C934690D}" dt="2020-04-21T20:28:43.652" v="7"/>
          <ac:cxnSpMkLst>
            <pc:docMk/>
            <pc:sldMk cId="109857222" sldId="256"/>
            <ac:cxnSpMk id="4" creationId="{54AE036D-77F1-4E6B-9B49-36CB2E22F00B}"/>
          </ac:cxnSpMkLst>
        </pc:cxnChg>
        <pc:cxnChg chg="add mod">
          <ac:chgData name="" userId="" providerId="" clId="Web-{D5C94FE2-BEBD-4A70-B840-F506C934690D}" dt="2020-04-21T20:38:01.875" v="59" actId="1076"/>
          <ac:cxnSpMkLst>
            <pc:docMk/>
            <pc:sldMk cId="109857222" sldId="256"/>
            <ac:cxnSpMk id="9" creationId="{A24A6879-AE51-47D5-92EE-54C115724A82}"/>
          </ac:cxnSpMkLst>
        </pc:cxnChg>
        <pc:cxnChg chg="add del mod">
          <ac:chgData name="" userId="" providerId="" clId="Web-{D5C94FE2-BEBD-4A70-B840-F506C934690D}" dt="2020-04-21T20:34:47.656" v="37"/>
          <ac:cxnSpMkLst>
            <pc:docMk/>
            <pc:sldMk cId="109857222" sldId="256"/>
            <ac:cxnSpMk id="10" creationId="{5AF921E4-B9F1-4A99-83D0-BB4721BC9F51}"/>
          </ac:cxnSpMkLst>
        </pc:cxnChg>
        <pc:cxnChg chg="add mod">
          <ac:chgData name="" userId="" providerId="" clId="Web-{D5C94FE2-BEBD-4A70-B840-F506C934690D}" dt="2020-04-21T20:37:54.782" v="58" actId="1076"/>
          <ac:cxnSpMkLst>
            <pc:docMk/>
            <pc:sldMk cId="109857222" sldId="256"/>
            <ac:cxnSpMk id="11" creationId="{CFC0328D-0216-4D35-AE74-C19071BBFBC6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4A6879-AE51-47D5-92EE-54C115724A82}"/>
              </a:ext>
            </a:extLst>
          </p:cNvPr>
          <p:cNvCxnSpPr/>
          <p:nvPr/>
        </p:nvCxnSpPr>
        <p:spPr>
          <a:xfrm flipH="1">
            <a:off x="6052757" y="3932"/>
            <a:ext cx="29029" cy="6853160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FC0328D-0216-4D35-AE74-C19071BBFBC6}"/>
              </a:ext>
            </a:extLst>
          </p:cNvPr>
          <p:cNvCxnSpPr>
            <a:cxnSpLocks/>
          </p:cNvCxnSpPr>
          <p:nvPr/>
        </p:nvCxnSpPr>
        <p:spPr>
          <a:xfrm flipH="1">
            <a:off x="-19052" y="3523645"/>
            <a:ext cx="12160551" cy="31446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7BAD95A-9935-48A2-80FE-303CFEA6FFBC}"/>
              </a:ext>
            </a:extLst>
          </p:cNvPr>
          <p:cNvSpPr txBox="1"/>
          <p:nvPr/>
        </p:nvSpPr>
        <p:spPr>
          <a:xfrm>
            <a:off x="133501" y="230262"/>
            <a:ext cx="57791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Franklin"/>
              </a:rPr>
              <a:t>Technology Development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18E383-2A6E-4296-8DA0-9A684F26326E}"/>
              </a:ext>
            </a:extLst>
          </p:cNvPr>
          <p:cNvSpPr txBox="1"/>
          <p:nvPr/>
        </p:nvSpPr>
        <p:spPr>
          <a:xfrm>
            <a:off x="6229500" y="230261"/>
            <a:ext cx="57791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Franklin"/>
              </a:rPr>
              <a:t>Company Introduction</a:t>
            </a:r>
            <a:endParaRPr lang="en-US">
              <a:latin typeface="Franklin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C9CBECE-7FE6-42BC-B536-307EFCED171B}"/>
              </a:ext>
            </a:extLst>
          </p:cNvPr>
          <p:cNvSpPr txBox="1"/>
          <p:nvPr/>
        </p:nvSpPr>
        <p:spPr>
          <a:xfrm>
            <a:off x="133500" y="3713690"/>
            <a:ext cx="57791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Franklin"/>
              </a:rPr>
              <a:t>Research Need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918DB06-240B-455D-BA94-76FD0F4291F2}"/>
              </a:ext>
            </a:extLst>
          </p:cNvPr>
          <p:cNvSpPr txBox="1"/>
          <p:nvPr/>
        </p:nvSpPr>
        <p:spPr>
          <a:xfrm>
            <a:off x="6229499" y="3713689"/>
            <a:ext cx="577910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Franklin"/>
              </a:rPr>
              <a:t>Opportunity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9BFA081-F425-4834-9774-988B31F80F54}"/>
              </a:ext>
            </a:extLst>
          </p:cNvPr>
          <p:cNvSpPr txBox="1"/>
          <p:nvPr/>
        </p:nvSpPr>
        <p:spPr>
          <a:xfrm>
            <a:off x="191710" y="639234"/>
            <a:ext cx="5670247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Franklin"/>
              </a:rPr>
              <a:t>Technology/Research Overview:</a:t>
            </a:r>
            <a:r>
              <a:rPr lang="en-US" sz="1400" dirty="0">
                <a:latin typeface="Franklin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</a:rPr>
              <a:t>The team has developed a method to reduce triglycerides; improve glucose tolerance; and reduce weight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using an adult stem cell technology platform</a:t>
            </a:r>
          </a:p>
          <a:p>
            <a:endParaRPr lang="en-US" sz="1400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Intellectual Property Protection:</a:t>
            </a:r>
            <a:r>
              <a:rPr lang="en-US" sz="1400" dirty="0">
                <a:latin typeface="Franklin"/>
                <a:cs typeface="Calibri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Two issued patents and one patent pending</a:t>
            </a:r>
          </a:p>
          <a:p>
            <a:endParaRPr lang="en-US" sz="1400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Stage of Development:</a:t>
            </a:r>
            <a:r>
              <a:rPr lang="en-US" sz="1400" dirty="0">
                <a:latin typeface="Franklin"/>
                <a:cs typeface="Calibri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Basic Research</a:t>
            </a:r>
          </a:p>
          <a:p>
            <a:endParaRPr lang="en-US" sz="1400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Value Proposition:</a:t>
            </a:r>
            <a:r>
              <a:rPr lang="en-US" sz="1400" dirty="0">
                <a:latin typeface="Franklin"/>
                <a:cs typeface="Calibri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Can reduce the risk of cardiovascular disease for those that cannot treat this syndrome with exercise</a:t>
            </a:r>
            <a:endParaRPr lang="en-US" sz="1400" i="1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3587BED-9F25-44F1-AFD2-E67D8D84785D}"/>
              </a:ext>
            </a:extLst>
          </p:cNvPr>
          <p:cNvSpPr txBox="1"/>
          <p:nvPr/>
        </p:nvSpPr>
        <p:spPr>
          <a:xfrm>
            <a:off x="131233" y="4207328"/>
            <a:ext cx="5670247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i="1" dirty="0">
                <a:solidFill>
                  <a:srgbClr val="FF0000"/>
                </a:solidFill>
                <a:latin typeface="Franklin"/>
              </a:rPr>
              <a:t>Describe the specific project … what's the deliverable after 6 months?</a:t>
            </a:r>
          </a:p>
          <a:p>
            <a:endParaRPr lang="en-US" sz="1400" b="1" i="1" dirty="0">
              <a:solidFill>
                <a:srgbClr val="FF0000"/>
              </a:solidFill>
              <a:latin typeface="Franklin"/>
            </a:endParaRPr>
          </a:p>
          <a:p>
            <a:r>
              <a:rPr lang="en-US" sz="1400" b="1" i="1" dirty="0">
                <a:solidFill>
                  <a:srgbClr val="FF0000"/>
                </a:solidFill>
                <a:latin typeface="Franklin"/>
              </a:rPr>
              <a:t>ASK</a:t>
            </a:r>
            <a:r>
              <a:rPr lang="en-US" sz="1400" i="1" dirty="0">
                <a:solidFill>
                  <a:srgbClr val="FF0000"/>
                </a:solidFill>
                <a:latin typeface="Franklin"/>
              </a:rPr>
              <a:t>: Seeking funding to test this platform on diabetes, high blood pressure, and abnormal cholesterol levels.</a:t>
            </a:r>
            <a:endParaRPr lang="en-US" sz="1400" i="1">
              <a:solidFill>
                <a:srgbClr val="FF0000"/>
              </a:solidFill>
              <a:latin typeface="Franklin"/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AA3179-2B9A-4ED7-BC5A-C08CAE5D6B9F}"/>
              </a:ext>
            </a:extLst>
          </p:cNvPr>
          <p:cNvSpPr txBox="1"/>
          <p:nvPr/>
        </p:nvSpPr>
        <p:spPr>
          <a:xfrm>
            <a:off x="6227233" y="639233"/>
            <a:ext cx="5670247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Franklin"/>
              </a:rPr>
              <a:t>Mission:</a:t>
            </a:r>
            <a:r>
              <a:rPr lang="en-US" sz="1400" dirty="0">
                <a:latin typeface="Franklin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</a:rPr>
              <a:t>Transform great science into actionable solutions that treat metabolic diseases and i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mprove</a:t>
            </a:r>
            <a:r>
              <a:rPr lang="en-US" sz="1400" i="1" dirty="0">
                <a:solidFill>
                  <a:srgbClr val="FF0000"/>
                </a:solidFill>
                <a:latin typeface="Franklin"/>
                <a:ea typeface="+mn-lt"/>
                <a:cs typeface="+mn-lt"/>
              </a:rPr>
              <a:t> patient outcomes </a:t>
            </a:r>
            <a:endParaRPr lang="en-US" sz="1400" i="1" dirty="0">
              <a:solidFill>
                <a:srgbClr val="FF0000"/>
              </a:solidFill>
              <a:latin typeface="Franklin"/>
              <a:cs typeface="Calibri"/>
            </a:endParaRPr>
          </a:p>
          <a:p>
            <a:endParaRPr lang="en-US" sz="1400" b="1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Founded:</a:t>
            </a:r>
            <a:r>
              <a:rPr lang="en-US" sz="1400" dirty="0">
                <a:latin typeface="Franklin"/>
                <a:cs typeface="Calibri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2005</a:t>
            </a:r>
            <a:endParaRPr lang="en-US" sz="1400" dirty="0">
              <a:latin typeface="Franklin"/>
            </a:endParaRPr>
          </a:p>
          <a:p>
            <a:endParaRPr lang="en-US" sz="1400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Number of Employees:</a:t>
            </a:r>
            <a:r>
              <a:rPr lang="en-US" sz="1400" dirty="0">
                <a:latin typeface="Franklin"/>
                <a:cs typeface="Calibri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20</a:t>
            </a:r>
          </a:p>
          <a:p>
            <a:endParaRPr lang="en-US" sz="1400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Facility Description:</a:t>
            </a:r>
            <a:r>
              <a:rPr lang="en-US" sz="1400" dirty="0">
                <a:latin typeface="Franklin"/>
                <a:cs typeface="Calibri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Laboratory located at the Mayo Clinic in Rochester, MN.</a:t>
            </a:r>
          </a:p>
          <a:p>
            <a:endParaRPr lang="en-US" sz="1400" i="1" dirty="0">
              <a:solidFill>
                <a:srgbClr val="FF0000"/>
              </a:solidFill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ea typeface="+mn-lt"/>
                <a:cs typeface="+mn-lt"/>
              </a:rPr>
              <a:t>Product Sales:</a:t>
            </a:r>
            <a:r>
              <a:rPr lang="en-US" sz="1400" dirty="0">
                <a:latin typeface="Franklin"/>
                <a:ea typeface="+mn-lt"/>
                <a:cs typeface="+mn-lt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ea typeface="+mn-lt"/>
                <a:cs typeface="+mn-lt"/>
              </a:rPr>
              <a:t>None to date</a:t>
            </a:r>
            <a:endParaRPr lang="en-US" sz="1400" dirty="0">
              <a:solidFill>
                <a:srgbClr val="000000"/>
              </a:solidFill>
              <a:latin typeface="Franklin"/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848045-4305-4BF9-A440-4AFEBC3576A2}"/>
              </a:ext>
            </a:extLst>
          </p:cNvPr>
          <p:cNvSpPr txBox="1"/>
          <p:nvPr/>
        </p:nvSpPr>
        <p:spPr>
          <a:xfrm>
            <a:off x="6227232" y="4086375"/>
            <a:ext cx="5779104" cy="224676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>
                <a:latin typeface="Franklin"/>
              </a:rPr>
              <a:t>Need/Problem:</a:t>
            </a:r>
            <a:r>
              <a:rPr lang="en-US" sz="1400" dirty="0">
                <a:latin typeface="Franklin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</a:rPr>
              <a:t>Metabolic</a:t>
            </a:r>
            <a:r>
              <a:rPr lang="en-US" sz="1400" i="1" dirty="0">
                <a:solidFill>
                  <a:srgbClr val="FF0000"/>
                </a:solidFill>
                <a:latin typeface="Franklin"/>
                <a:ea typeface="+mn-lt"/>
                <a:cs typeface="+mn-lt"/>
              </a:rPr>
              <a:t> syndrome is becoming increasingly common due to a rise in obesity rates among adults. In the future, metabolic syndrome may overtake smoking as the leading risk factor for heart disease.</a:t>
            </a:r>
            <a:endParaRPr lang="en-US" sz="1400" i="1" dirty="0">
              <a:solidFill>
                <a:srgbClr val="FF0000"/>
              </a:solidFill>
              <a:latin typeface="Franklin"/>
              <a:cs typeface="Calibri"/>
            </a:endParaRPr>
          </a:p>
          <a:p>
            <a:endParaRPr lang="en-US" sz="1400" b="1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Target Customer:</a:t>
            </a:r>
            <a:r>
              <a:rPr lang="en-US" sz="1400" dirty="0">
                <a:latin typeface="Franklin"/>
                <a:cs typeface="Calibri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cs typeface="Calibri"/>
              </a:rPr>
              <a:t>About 32% of people in the U.S. are considered to suffer from metabolic syndrome, with the risk increasing with age (e.g. 40% of people aged between 40 and 60 are considered to suffer from this syndrome).</a:t>
            </a:r>
          </a:p>
          <a:p>
            <a:endParaRPr lang="en-US" sz="1400" dirty="0">
              <a:latin typeface="Franklin"/>
              <a:cs typeface="Calibri"/>
            </a:endParaRPr>
          </a:p>
          <a:p>
            <a:r>
              <a:rPr lang="en-US" sz="1400" b="1" dirty="0">
                <a:latin typeface="Franklin"/>
                <a:cs typeface="Calibri"/>
              </a:rPr>
              <a:t>Market </a:t>
            </a:r>
            <a:r>
              <a:rPr lang="en-US" sz="1400" b="1" dirty="0">
                <a:latin typeface="Franklin"/>
                <a:ea typeface="+mn-lt"/>
                <a:cs typeface="+mn-lt"/>
              </a:rPr>
              <a:t>Opportunity:</a:t>
            </a:r>
            <a:r>
              <a:rPr lang="en-US" sz="1400" dirty="0">
                <a:latin typeface="Franklin"/>
                <a:ea typeface="+mn-lt"/>
                <a:cs typeface="+mn-lt"/>
              </a:rPr>
              <a:t> </a:t>
            </a:r>
            <a:r>
              <a:rPr lang="en-US" sz="1400" i="1" dirty="0">
                <a:solidFill>
                  <a:srgbClr val="FF0000"/>
                </a:solidFill>
                <a:latin typeface="Franklin"/>
                <a:ea typeface="+mn-lt"/>
                <a:cs typeface="+mn-lt"/>
              </a:rPr>
              <a:t>Our technology aims to address the rise of obesity rate in order to reduce the risk of a debilitating stroke or myocardial infarction.</a:t>
            </a:r>
            <a:endParaRPr lang="en-US" sz="1400" i="1" dirty="0">
              <a:solidFill>
                <a:srgbClr val="FF0000"/>
              </a:solidFill>
              <a:latin typeface="Franklin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158</cp:revision>
  <dcterms:created xsi:type="dcterms:W3CDTF">2013-07-15T20:26:40Z</dcterms:created>
  <dcterms:modified xsi:type="dcterms:W3CDTF">2020-04-21T21:09:09Z</dcterms:modified>
</cp:coreProperties>
</file>