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483" r:id="rId2"/>
    <p:sldId id="498" r:id="rId3"/>
    <p:sldId id="534" r:id="rId4"/>
    <p:sldId id="533" r:id="rId5"/>
    <p:sldId id="535" r:id="rId6"/>
    <p:sldId id="548" r:id="rId7"/>
    <p:sldId id="512" r:id="rId8"/>
    <p:sldId id="532" r:id="rId9"/>
    <p:sldId id="541" r:id="rId10"/>
    <p:sldId id="538" r:id="rId11"/>
    <p:sldId id="539" r:id="rId12"/>
    <p:sldId id="540" r:id="rId13"/>
    <p:sldId id="467" r:id="rId14"/>
    <p:sldId id="515" r:id="rId15"/>
    <p:sldId id="549" r:id="rId16"/>
    <p:sldId id="547" r:id="rId17"/>
    <p:sldId id="544" r:id="rId18"/>
    <p:sldId id="531" r:id="rId19"/>
    <p:sldId id="524" r:id="rId20"/>
    <p:sldId id="546" r:id="rId21"/>
    <p:sldId id="545" r:id="rId22"/>
    <p:sldId id="543" r:id="rId23"/>
    <p:sldId id="514" r:id="rId24"/>
    <p:sldId id="481" r:id="rId25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CC"/>
    <a:srgbClr val="339966"/>
    <a:srgbClr val="0F9B72"/>
    <a:srgbClr val="39A273"/>
    <a:srgbClr val="39AD73"/>
    <a:srgbClr val="439B6B"/>
    <a:srgbClr val="23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3" d="100"/>
          <a:sy n="73" d="100"/>
        </p:scale>
        <p:origin x="10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992" y="-114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901113"/>
            <a:ext cx="3038475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18" tIns="46360" rIns="92718" bIns="46360" numCol="1" anchor="b" anchorCtr="0" compatLnSpc="1">
            <a:prstTxWarp prst="textNoShape">
              <a:avLst/>
            </a:prstTxWarp>
          </a:bodyPr>
          <a:lstStyle>
            <a:lvl1pPr algn="r" defTabSz="926946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929B70A-31A0-420F-85CF-EEF0601A1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6"/>
            <a:ext cx="5140325" cy="418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753" tIns="45071" rIns="91753" bIns="45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4850"/>
            <a:ext cx="462915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7890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2" tIns="46581" rIns="93162" bIns="46581"/>
          <a:lstStyle/>
          <a:p>
            <a:pPr defTabSz="930120"/>
            <a:fld id="{E8520F78-15C1-4D53-9A8B-003BB3A59997}" type="slidenum">
              <a:rPr lang="en-US"/>
              <a:pPr defTabSz="930120"/>
              <a:t>1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6"/>
            <a:ext cx="5607050" cy="4181475"/>
          </a:xfrm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404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288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213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063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076" name="Group 22"/>
          <p:cNvGrpSpPr>
            <a:grpSpLocks/>
          </p:cNvGrpSpPr>
          <p:nvPr userDrawn="1"/>
        </p:nvGrpSpPr>
        <p:grpSpPr bwMode="auto">
          <a:xfrm>
            <a:off x="381001" y="5486403"/>
            <a:ext cx="8580438" cy="995363"/>
            <a:chOff x="240" y="3456"/>
            <a:chExt cx="5405" cy="627"/>
          </a:xfrm>
        </p:grpSpPr>
        <p:sp>
          <p:nvSpPr>
            <p:cNvPr id="227351" name="Rectangle 23"/>
            <p:cNvSpPr>
              <a:spLocks noChangeArrowheads="1"/>
            </p:cNvSpPr>
            <p:nvPr/>
          </p:nvSpPr>
          <p:spPr bwMode="auto">
            <a:xfrm>
              <a:off x="336" y="3881"/>
              <a:ext cx="5232" cy="202"/>
            </a:xfrm>
            <a:prstGeom prst="rect">
              <a:avLst/>
            </a:prstGeom>
            <a:solidFill>
              <a:srgbClr val="04348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7352" name="Rectangle 24"/>
            <p:cNvSpPr>
              <a:spLocks noChangeArrowheads="1"/>
            </p:cNvSpPr>
            <p:nvPr/>
          </p:nvSpPr>
          <p:spPr bwMode="auto">
            <a:xfrm>
              <a:off x="240" y="4011"/>
              <a:ext cx="5328" cy="69"/>
            </a:xfrm>
            <a:prstGeom prst="rect">
              <a:avLst/>
            </a:prstGeom>
            <a:solidFill>
              <a:srgbClr val="39AD7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7354" name="Text Box 26"/>
            <p:cNvSpPr txBox="1">
              <a:spLocks noChangeArrowheads="1"/>
            </p:cNvSpPr>
            <p:nvPr/>
          </p:nvSpPr>
          <p:spPr bwMode="auto">
            <a:xfrm>
              <a:off x="4224" y="3456"/>
              <a:ext cx="1421" cy="38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US" sz="5400">
                  <a:solidFill>
                    <a:srgbClr val="043482"/>
                  </a:solidFill>
                  <a:latin typeface="Gill Sans Ultra Bold" pitchFamily="34" charset="0"/>
                </a:rPr>
                <a:t>SBIR</a:t>
              </a:r>
              <a:endParaRPr lang="en-US" sz="5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348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348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348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348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348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4348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4348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4348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434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39B6B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39B6B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39B6B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39B6B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39B6B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39B6B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39B6B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39B6B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39B6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0" y="2286000"/>
            <a:ext cx="50101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28356A"/>
                </a:solidFill>
                <a:latin typeface="Verdana" pitchFamily="34" charset="0"/>
              </a:rPr>
              <a:t>To Advance Knowledge</a:t>
            </a:r>
          </a:p>
          <a:p>
            <a:r>
              <a:rPr lang="en-US" sz="2800" dirty="0">
                <a:solidFill>
                  <a:srgbClr val="28356A"/>
                </a:solidFill>
                <a:latin typeface="Verdana" pitchFamily="34" charset="0"/>
              </a:rPr>
              <a:t>For Agriculture, the Environment, Human Health and Well-being, and Communities</a:t>
            </a:r>
          </a:p>
          <a:p>
            <a:r>
              <a:rPr lang="en-US" sz="2800" dirty="0">
                <a:solidFill>
                  <a:srgbClr val="28356A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4099" name="Picture 3" descr="USDA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590800"/>
            <a:ext cx="20574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RainbowOrganic2_FY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6200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Resodyn2_FY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0925" y="76200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SleepyHollow1_FY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5650" y="76200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Yankee1_FY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0375" y="76200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 descr="Nitrate3_FY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5650" y="4676775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 descr="Capstan4_FY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4676775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2" descr="Kelsey3_FY0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0375" y="4676775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Box 12"/>
          <p:cNvSpPr txBox="1">
            <a:spLocks noChangeArrowheads="1"/>
          </p:cNvSpPr>
          <p:nvPr/>
        </p:nvSpPr>
        <p:spPr bwMode="auto">
          <a:xfrm>
            <a:off x="0" y="2667000"/>
            <a:ext cx="1905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3333CC"/>
                </a:solidFill>
              </a:rPr>
              <a:t>National Institute </a:t>
            </a:r>
          </a:p>
          <a:p>
            <a:pPr algn="ctr"/>
            <a:r>
              <a:rPr lang="en-US" sz="2000" dirty="0">
                <a:solidFill>
                  <a:srgbClr val="3333CC"/>
                </a:solidFill>
              </a:rPr>
              <a:t>of Food </a:t>
            </a:r>
          </a:p>
          <a:p>
            <a:pPr algn="ctr"/>
            <a:r>
              <a:rPr lang="en-US" sz="2000" dirty="0">
                <a:solidFill>
                  <a:srgbClr val="3333CC"/>
                </a:solidFill>
              </a:rPr>
              <a:t>And Agriculture</a:t>
            </a:r>
          </a:p>
        </p:txBody>
      </p:sp>
      <p:pic>
        <p:nvPicPr>
          <p:cNvPr id="13" name="Picture 4" descr="C:\Documents and Settings\sdockum\Local Settings\Temporary Internet Files\Content.IE5\4T63ODIV\MPj0438661000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76775"/>
            <a:ext cx="2157701" cy="208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600" dirty="0" smtClean="0">
                <a:solidFill>
                  <a:srgbClr val="0000CC"/>
                </a:solidFill>
              </a:rPr>
              <a:t>University and Government Scientist Involvement in USDA SBIR Program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876800"/>
          </a:xfrm>
          <a:noFill/>
        </p:spPr>
        <p:txBody>
          <a:bodyPr lIns="90488" tIns="44450" rIns="90488" bIns="44450"/>
          <a:lstStyle/>
          <a:p>
            <a:pPr eaLnBrk="1" hangingPunct="1">
              <a:spcAft>
                <a:spcPct val="35000"/>
              </a:spcAft>
              <a:buClr>
                <a:srgbClr val="000000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Strongly encouraged</a:t>
            </a:r>
          </a:p>
          <a:p>
            <a:pPr eaLnBrk="1" hangingPunct="1">
              <a:spcAft>
                <a:spcPct val="35000"/>
              </a:spcAft>
              <a:buClr>
                <a:srgbClr val="000000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Scientists may serve as consultants or receive a subcontract (limited to no more than 1/3 of Phase I award or 1/2 of Phase II award) and continue to work full time at their home institution</a:t>
            </a:r>
          </a:p>
          <a:p>
            <a:pPr eaLnBrk="1" hangingPunct="1">
              <a:spcAft>
                <a:spcPct val="35000"/>
              </a:spcAft>
              <a:buClr>
                <a:srgbClr val="000000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Scientists may serve as the principal investigator on an SBIR grant, by reducing employment at their home institution to 49% for the duration of the grant and if the SBIR research is performed someplace other than their research lab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It is usually not acceptable for university or government scientists to serve as consultants and have all the research done in their lab</a:t>
            </a:r>
          </a:p>
        </p:txBody>
      </p:sp>
    </p:spTree>
    <p:extLst>
      <p:ext uri="{BB962C8B-B14F-4D97-AF65-F5344CB8AC3E}">
        <p14:creationId xmlns:p14="http://schemas.microsoft.com/office/powerpoint/2010/main" val="3085037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CC"/>
                </a:solidFill>
              </a:rPr>
              <a:t>Advice for Phase 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Provide a </a:t>
            </a:r>
            <a:r>
              <a:rPr lang="en-US" b="1" dirty="0" smtClean="0">
                <a:solidFill>
                  <a:srgbClr val="FF0000"/>
                </a:solidFill>
              </a:rPr>
              <a:t>VISION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where you want to be at the end of Phase II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Focus the Phase I research on critical enabling factor(s)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Sell the importance of your project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Provide a detailed experimental plan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Provide insight into commercial potential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Show connectivity with the communities you are intending to serve</a:t>
            </a:r>
          </a:p>
        </p:txBody>
      </p:sp>
    </p:spTree>
    <p:extLst>
      <p:ext uri="{BB962C8B-B14F-4D97-AF65-F5344CB8AC3E}">
        <p14:creationId xmlns:p14="http://schemas.microsoft.com/office/powerpoint/2010/main" val="19738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CC"/>
                </a:solidFill>
              </a:rPr>
              <a:t>Factors that Improve Chances for Commercial Success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High Scientific/Technical Merit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Good Consultants, CRADA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Business Expertise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Phase III Partners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Marketing Plan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Participate in the Phase I and Phase II Commercialization Assistance Programs</a:t>
            </a:r>
          </a:p>
        </p:txBody>
      </p:sp>
    </p:spTree>
    <p:extLst>
      <p:ext uri="{BB962C8B-B14F-4D97-AF65-F5344CB8AC3E}">
        <p14:creationId xmlns:p14="http://schemas.microsoft.com/office/powerpoint/2010/main" val="85336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CC"/>
                </a:solidFill>
              </a:rPr>
              <a:t>USDA SBIR HOMEPAGE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www.nifa.usda.gov/fo/sbir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400" b="1" smtClean="0"/>
              <a:t>Program Information</a:t>
            </a:r>
          </a:p>
          <a:p>
            <a:pPr eaLnBrk="1" hangingPunct="1"/>
            <a:r>
              <a:rPr lang="en-US" sz="2400" b="1" smtClean="0"/>
              <a:t>Solicitation (Request for Applications)</a:t>
            </a:r>
          </a:p>
          <a:p>
            <a:pPr eaLnBrk="1" hangingPunct="1"/>
            <a:r>
              <a:rPr lang="en-US" sz="2400" b="1" smtClean="0"/>
              <a:t>Technical Abstracts</a:t>
            </a:r>
          </a:p>
          <a:p>
            <a:pPr eaLnBrk="1" hangingPunct="1"/>
            <a:r>
              <a:rPr lang="en-US" sz="2400" b="1" smtClean="0"/>
              <a:t>Link to SBA and Other SBIR Programs</a:t>
            </a:r>
          </a:p>
          <a:p>
            <a:pPr eaLnBrk="1" hangingPunct="1"/>
            <a:r>
              <a:rPr lang="en-US" sz="2400" b="1" smtClean="0"/>
              <a:t>Upcoming SBIR Conferences</a:t>
            </a:r>
          </a:p>
          <a:p>
            <a:pPr eaLnBrk="1" hangingPunct="1"/>
            <a:r>
              <a:rPr lang="en-US" sz="2400" b="1" smtClean="0"/>
              <a:t>Find the Expert (CRIS &amp; ARS)</a:t>
            </a:r>
          </a:p>
          <a:p>
            <a:pPr eaLnBrk="1" hangingPunct="1"/>
            <a:r>
              <a:rPr lang="en-US" sz="2400" b="1" smtClean="0"/>
              <a:t>PowerPoint Presentation</a:t>
            </a:r>
          </a:p>
          <a:p>
            <a:pPr eaLnBrk="1" hangingPunct="1"/>
            <a:r>
              <a:rPr lang="en-US" sz="2400" b="1" smtClean="0"/>
              <a:t>Success Stories</a:t>
            </a:r>
          </a:p>
          <a:p>
            <a:pPr eaLnBrk="1" hangingPunct="1"/>
            <a:r>
              <a:rPr lang="en-US" sz="2400" b="1" smtClean="0"/>
              <a:t>Impact Newsletter</a:t>
            </a:r>
          </a:p>
          <a:p>
            <a:pPr eaLnBrk="1" hangingPunct="1"/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60350" y="2132013"/>
            <a:ext cx="2259013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CC"/>
                </a:solidFill>
              </a:rPr>
              <a:t>U.S. Department of Agriculture</a:t>
            </a:r>
            <a:br>
              <a:rPr lang="en-US" sz="3600" dirty="0" smtClean="0">
                <a:solidFill>
                  <a:srgbClr val="0000CC"/>
                </a:solidFill>
              </a:rPr>
            </a:br>
            <a:r>
              <a:rPr lang="en-US" sz="2800" dirty="0" smtClean="0">
                <a:solidFill>
                  <a:srgbClr val="0000CC"/>
                </a:solidFill>
              </a:rPr>
              <a:t>Small Business Innovation Research Program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419600" cy="419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Dr. Charles Cleland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Biofuels and </a:t>
            </a:r>
            <a:r>
              <a:rPr lang="en-US" sz="1600" dirty="0" err="1" smtClean="0"/>
              <a:t>Biobased</a:t>
            </a:r>
            <a:r>
              <a:rPr lang="en-US" sz="1600" dirty="0" smtClean="0"/>
              <a:t> Products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b="1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Dr. Jodi Williams</a:t>
            </a:r>
            <a:endParaRPr lang="en-US" sz="16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Food Science and Nutrition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/>
              <a:t>Dr. </a:t>
            </a:r>
            <a:r>
              <a:rPr lang="en-US" sz="1600" b="1" dirty="0" smtClean="0"/>
              <a:t>Robert Nowierski</a:t>
            </a:r>
            <a:endParaRPr lang="en-US" sz="1600" b="1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Plant Production and Protection –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Biology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Dr. Denis Ebodaghe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Small and Mid-Size Farms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/>
              <a:t>Scott Dockum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      Program Coordinator, SBIR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b="1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Elden Hawkes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Program Specialist, SBIR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295400"/>
            <a:ext cx="4572000" cy="43434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Dr. Charles Cleland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Forests and Related Resources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Dr. Gene Kim</a:t>
            </a:r>
            <a:endParaRPr lang="en-US" sz="1600" b="1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Aquaculture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Dr. Brent Elrod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Rural and Community Development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Dr. Robert Smith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Animal Production and Protection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/>
              <a:t>Dr. </a:t>
            </a:r>
            <a:r>
              <a:rPr lang="en-US" sz="1600" b="1" dirty="0" err="1" smtClean="0"/>
              <a:t>Karelyn</a:t>
            </a:r>
            <a:r>
              <a:rPr lang="en-US" sz="1600" b="1" dirty="0" smtClean="0"/>
              <a:t> Cruz</a:t>
            </a:r>
            <a:endParaRPr lang="en-US" sz="1600" b="1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Air, Water and Soils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Dr. Rachel Melnick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Plant Production and Protection - Engineering</a:t>
            </a:r>
          </a:p>
        </p:txBody>
      </p:sp>
    </p:spTree>
    <p:extLst>
      <p:ext uri="{BB962C8B-B14F-4D97-AF65-F5344CB8AC3E}">
        <p14:creationId xmlns:p14="http://schemas.microsoft.com/office/powerpoint/2010/main" val="2517153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6400"/>
            <a:ext cx="8610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SUCCESS </a:t>
            </a:r>
          </a:p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STORIES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35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4572000" y="762000"/>
            <a:ext cx="0" cy="533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81000" y="2971800"/>
            <a:ext cx="419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09600" y="76200"/>
            <a:ext cx="80010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9pPr>
          </a:lstStyle>
          <a:p>
            <a:r>
              <a:rPr lang="en-US" sz="4000" kern="0" dirty="0" smtClean="0"/>
              <a:t>Whole Trees, LLC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8382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Technology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Structural Testing </a:t>
            </a:r>
            <a:r>
              <a:rPr lang="en-US" dirty="0" smtClean="0"/>
              <a:t>of </a:t>
            </a:r>
            <a:r>
              <a:rPr lang="en-US" dirty="0"/>
              <a:t>Branched Timber </a:t>
            </a:r>
            <a:r>
              <a:rPr lang="en-US" dirty="0" smtClean="0"/>
              <a:t>and </a:t>
            </a:r>
            <a:r>
              <a:rPr lang="en-US" dirty="0"/>
              <a:t>Truss </a:t>
            </a:r>
            <a:r>
              <a:rPr lang="en-US" dirty="0" smtClean="0"/>
              <a:t>Assemblies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Round timber can substitute for steel and concrete in medium and large scale construction under Type IV: "Heavy Timber Framing."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914400"/>
            <a:ext cx="407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SBIR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I – 2011 ($99K)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II – 2012 ($362K)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8.1 Forests and Related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124200"/>
            <a:ext cx="430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Commercialization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company will provide the </a:t>
            </a:r>
            <a:r>
              <a:rPr lang="en-US" dirty="0" smtClean="0"/>
              <a:t>ceiling </a:t>
            </a:r>
            <a:r>
              <a:rPr lang="en-US" dirty="0"/>
              <a:t>joists of the 57,000-square-foot Festival Foods grocery store </a:t>
            </a:r>
            <a:r>
              <a:rPr lang="en-US" dirty="0" smtClean="0"/>
              <a:t>which </a:t>
            </a:r>
            <a:r>
              <a:rPr lang="en-US" dirty="0"/>
              <a:t>will include </a:t>
            </a:r>
            <a:r>
              <a:rPr lang="en-US" dirty="0" smtClean="0"/>
              <a:t>ash </a:t>
            </a:r>
            <a:r>
              <a:rPr lang="en-US" dirty="0"/>
              <a:t>trees being removed from the city of Madison due to emerald ash borer </a:t>
            </a:r>
            <a:r>
              <a:rPr lang="en-US" dirty="0" smtClean="0"/>
              <a:t>infestation.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aised </a:t>
            </a:r>
            <a:r>
              <a:rPr lang="en-US" dirty="0"/>
              <a:t>$1.6M in private equity funding since the initial SBIR grant.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48517"/>
          <a:stretch/>
        </p:blipFill>
        <p:spPr>
          <a:xfrm>
            <a:off x="4703445" y="2209800"/>
            <a:ext cx="1621155" cy="217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09"/>
          <a:stretch/>
        </p:blipFill>
        <p:spPr>
          <a:xfrm>
            <a:off x="6324600" y="2362200"/>
            <a:ext cx="2743200" cy="198120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4572000" y="2133600"/>
            <a:ext cx="419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HomeSlides01n0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5"/>
          <a:stretch/>
        </p:blipFill>
        <p:spPr bwMode="auto">
          <a:xfrm>
            <a:off x="4953000" y="4209669"/>
            <a:ext cx="1203324" cy="177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02-replacedEquestr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89424"/>
            <a:ext cx="2595564" cy="17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5"/>
          <p:cNvCxnSpPr>
            <a:cxnSpLocks noChangeShapeType="1"/>
          </p:cNvCxnSpPr>
          <p:nvPr/>
        </p:nvCxnSpPr>
        <p:spPr bwMode="auto">
          <a:xfrm>
            <a:off x="4572000" y="762000"/>
            <a:ext cx="0" cy="533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" name="Straight Connector 7"/>
          <p:cNvCxnSpPr>
            <a:cxnSpLocks noChangeShapeType="1"/>
          </p:cNvCxnSpPr>
          <p:nvPr/>
        </p:nvCxnSpPr>
        <p:spPr bwMode="auto">
          <a:xfrm>
            <a:off x="381000" y="2286000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55575" y="40172"/>
            <a:ext cx="9067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kern="0" dirty="0" err="1"/>
              <a:t>Harrisvaccines</a:t>
            </a:r>
            <a:r>
              <a:rPr lang="en-US" sz="4000" kern="0" dirty="0"/>
              <a:t>, </a:t>
            </a:r>
            <a:r>
              <a:rPr lang="en-US" sz="4000" kern="0" dirty="0" smtClean="0"/>
              <a:t>Inc.</a:t>
            </a:r>
          </a:p>
        </p:txBody>
      </p: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1" y="533400"/>
            <a:ext cx="44957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439B6B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39B6B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39B6B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u="sng" dirty="0"/>
              <a:t>Technology Developed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 smtClean="0"/>
              <a:t>Developed </a:t>
            </a:r>
            <a:r>
              <a:rPr lang="en-US" altLang="en-US" sz="1800" dirty="0"/>
              <a:t>new custom, life-saving vaccines </a:t>
            </a:r>
            <a:r>
              <a:rPr lang="en-US" altLang="en-US" sz="1800" dirty="0" smtClean="0"/>
              <a:t>that responds </a:t>
            </a:r>
            <a:r>
              <a:rPr lang="en-US" altLang="en-US" sz="1800" dirty="0"/>
              <a:t>to new diseases </a:t>
            </a:r>
            <a:r>
              <a:rPr lang="en-US" altLang="en-US" sz="1800" dirty="0" smtClean="0"/>
              <a:t>as they emerge for livestock.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 smtClean="0"/>
              <a:t> Developed a rapid 4-6 week production time for each new vaccine. </a:t>
            </a:r>
            <a:endParaRPr lang="en-US" altLang="en-US" sz="1800" dirty="0"/>
          </a:p>
        </p:txBody>
      </p:sp>
      <p:sp>
        <p:nvSpPr>
          <p:cNvPr id="4102" name="TextBox 13"/>
          <p:cNvSpPr txBox="1">
            <a:spLocks noChangeArrowheads="1"/>
          </p:cNvSpPr>
          <p:nvPr/>
        </p:nvSpPr>
        <p:spPr bwMode="auto">
          <a:xfrm>
            <a:off x="4800600" y="685800"/>
            <a:ext cx="4267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39B6B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39B6B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39B6B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u="sng" dirty="0"/>
              <a:t>SBIR History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1800" dirty="0" smtClean="0"/>
              <a:t>Phase </a:t>
            </a:r>
            <a:r>
              <a:rPr lang="en-US" altLang="en-US" sz="1800" dirty="0"/>
              <a:t>I in </a:t>
            </a:r>
            <a:r>
              <a:rPr lang="en-US" altLang="en-US" sz="1800" dirty="0" smtClean="0"/>
              <a:t>2009 </a:t>
            </a:r>
            <a:r>
              <a:rPr lang="en-US" altLang="en-US" sz="1800" dirty="0"/>
              <a:t>($100K); </a:t>
            </a:r>
            <a:endParaRPr lang="en-US" altLang="en-US" sz="1800" dirty="0" smtClean="0"/>
          </a:p>
          <a:p>
            <a:pPr>
              <a:spcBef>
                <a:spcPct val="0"/>
              </a:spcBef>
              <a:buClrTx/>
            </a:pPr>
            <a:r>
              <a:rPr lang="en-US" altLang="en-US" sz="1800" dirty="0" smtClean="0"/>
              <a:t>Phase </a:t>
            </a:r>
            <a:r>
              <a:rPr lang="en-US" altLang="en-US" sz="1800" dirty="0"/>
              <a:t>II in </a:t>
            </a:r>
            <a:r>
              <a:rPr lang="en-US" altLang="en-US" sz="1800" dirty="0" smtClean="0"/>
              <a:t>2009($346K</a:t>
            </a:r>
            <a:r>
              <a:rPr lang="en-US" altLang="en-US" sz="1800" dirty="0"/>
              <a:t>); </a:t>
            </a:r>
            <a:endParaRPr lang="en-US" altLang="en-US" sz="1800" dirty="0" smtClean="0"/>
          </a:p>
          <a:p>
            <a:pPr>
              <a:spcBef>
                <a:spcPct val="0"/>
              </a:spcBef>
              <a:buClrTx/>
            </a:pPr>
            <a:r>
              <a:rPr lang="en-US" altLang="en-US" sz="1800" dirty="0"/>
              <a:t>8.3 Animal Production and Protection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/>
          </a:p>
        </p:txBody>
      </p:sp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0" y="2286000"/>
            <a:ext cx="45339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439B6B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39B6B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39B6B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u="sng" dirty="0"/>
              <a:t>Commercialization Success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/>
              <a:t>Just four </a:t>
            </a:r>
            <a:r>
              <a:rPr lang="en-US" altLang="en-US" sz="1800" dirty="0" smtClean="0"/>
              <a:t>months after </a:t>
            </a:r>
            <a:r>
              <a:rPr lang="en-US" altLang="en-US" sz="1800" dirty="0"/>
              <a:t>the </a:t>
            </a:r>
            <a:r>
              <a:rPr lang="en-US" altLang="en-US" sz="1800" dirty="0" smtClean="0"/>
              <a:t>Porcine Epidemic Diarrhea (</a:t>
            </a:r>
            <a:r>
              <a:rPr lang="en-US" altLang="en-US" sz="1800" dirty="0"/>
              <a:t>PED) virus broke </a:t>
            </a:r>
            <a:r>
              <a:rPr lang="en-US" altLang="en-US" sz="1800" dirty="0" smtClean="0"/>
              <a:t>out in </a:t>
            </a:r>
            <a:r>
              <a:rPr lang="en-US" altLang="en-US" sz="1800" dirty="0"/>
              <a:t>the United </a:t>
            </a:r>
            <a:r>
              <a:rPr lang="en-US" altLang="en-US" sz="1800" dirty="0" smtClean="0"/>
              <a:t>States and </a:t>
            </a:r>
            <a:r>
              <a:rPr lang="en-US" altLang="en-US" sz="1800" dirty="0"/>
              <a:t>affected 50% </a:t>
            </a:r>
            <a:r>
              <a:rPr lang="en-US" altLang="en-US" sz="1800" dirty="0" smtClean="0"/>
              <a:t>of the </a:t>
            </a:r>
            <a:r>
              <a:rPr lang="en-US" altLang="en-US" sz="1800" dirty="0"/>
              <a:t>swine population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Harrisvaccines</a:t>
            </a:r>
            <a:r>
              <a:rPr lang="en-US" altLang="en-US" sz="1800" dirty="0" smtClean="0"/>
              <a:t> commercialized a </a:t>
            </a:r>
            <a:r>
              <a:rPr lang="en-US" altLang="en-US" sz="1800" dirty="0"/>
              <a:t>vaccine </a:t>
            </a:r>
            <a:r>
              <a:rPr lang="en-US" altLang="en-US" sz="1800" dirty="0" smtClean="0"/>
              <a:t>that prevented </a:t>
            </a:r>
            <a:r>
              <a:rPr lang="en-US" altLang="en-US" sz="1800" dirty="0"/>
              <a:t>this </a:t>
            </a:r>
            <a:r>
              <a:rPr lang="en-US" altLang="en-US" sz="1800" dirty="0" smtClean="0"/>
              <a:t>deadly disease.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/>
              <a:t>Went from selling 1 million </a:t>
            </a:r>
            <a:r>
              <a:rPr lang="en-US" altLang="en-US" sz="1800" dirty="0" smtClean="0"/>
              <a:t>doses of </a:t>
            </a:r>
            <a:r>
              <a:rPr lang="en-US" altLang="en-US" sz="1800" dirty="0"/>
              <a:t>vaccines in 2012 to selling </a:t>
            </a:r>
            <a:r>
              <a:rPr lang="en-US" altLang="en-US" sz="1800" dirty="0" smtClean="0"/>
              <a:t>5-7 million </a:t>
            </a:r>
            <a:r>
              <a:rPr lang="en-US" altLang="en-US" sz="1800" dirty="0"/>
              <a:t>doses a year currently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 smtClean="0"/>
              <a:t>November 12, 2015, Merck </a:t>
            </a:r>
            <a:r>
              <a:rPr lang="en-US" altLang="en-US" sz="1800" dirty="0"/>
              <a:t>Animal Health </a:t>
            </a:r>
            <a:r>
              <a:rPr lang="en-US" altLang="en-US" sz="1800" dirty="0" smtClean="0"/>
              <a:t>Acquired </a:t>
            </a:r>
            <a:r>
              <a:rPr lang="en-US" altLang="en-US" sz="1800" dirty="0" err="1" smtClean="0"/>
              <a:t>Harrisvaccines</a:t>
            </a:r>
            <a:r>
              <a:rPr lang="en-US" altLang="en-US" sz="1800" dirty="0" smtClean="0"/>
              <a:t> for a undisclosed amount.</a:t>
            </a:r>
            <a:endParaRPr lang="en-US" altLang="en-US" sz="1800" dirty="0"/>
          </a:p>
        </p:txBody>
      </p:sp>
      <p:cxnSp>
        <p:nvCxnSpPr>
          <p:cNvPr id="4104" name="Straight Connector 10"/>
          <p:cNvCxnSpPr>
            <a:cxnSpLocks noChangeShapeType="1"/>
          </p:cNvCxnSpPr>
          <p:nvPr/>
        </p:nvCxnSpPr>
        <p:spPr bwMode="auto">
          <a:xfrm>
            <a:off x="4572000" y="2286000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735" y="2380521"/>
            <a:ext cx="3429000" cy="1828800"/>
          </a:xfrm>
          <a:prstGeom prst="rect">
            <a:avLst/>
          </a:prstGeom>
        </p:spPr>
      </p:pic>
      <p:pic>
        <p:nvPicPr>
          <p:cNvPr id="1026" name="Picture 2" descr="Image result for harrisvacc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70" y="2358058"/>
            <a:ext cx="2209824" cy="14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harrisvacc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agcanada.com/wp-content/uploads/2015/11/harrisvaccines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194557"/>
            <a:ext cx="2102464" cy="16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4572000" y="762000"/>
            <a:ext cx="0" cy="533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81000" y="3505200"/>
            <a:ext cx="419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-76200"/>
            <a:ext cx="9067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rgbClr val="0000CC"/>
                </a:solidFill>
              </a:rPr>
              <a:t>Nitrate Elimination Company, </a:t>
            </a:r>
            <a:r>
              <a:rPr lang="en-US" sz="4000" kern="0" dirty="0" smtClean="0">
                <a:solidFill>
                  <a:srgbClr val="0000CC"/>
                </a:solidFill>
              </a:rPr>
              <a:t>Inc.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5334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Technology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eveloped nitrate </a:t>
            </a:r>
            <a:r>
              <a:rPr lang="en-US" dirty="0"/>
              <a:t>test kits that allow farm managers </a:t>
            </a:r>
            <a:r>
              <a:rPr lang="en-US" dirty="0" smtClean="0"/>
              <a:t>to determine nitrate accumulation levels on </a:t>
            </a:r>
            <a:r>
              <a:rPr lang="en-US" dirty="0"/>
              <a:t>the farm.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test kit will help agricultural producers manage nitrate concentrations, reduce costly nitrogen fertilizer applications, and protect the environment from pollution.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914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SBIR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I – 2006 ($80K)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II – 2007 ($364K)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8.4 </a:t>
            </a:r>
            <a:r>
              <a:rPr lang="en-US" dirty="0"/>
              <a:t>Air, Water and Soils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3581400"/>
            <a:ext cx="4305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Commercialization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final stages to receive EPA certification as a standard method for all nitrate testing under the Clean Water Act.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Nitrate </a:t>
            </a:r>
            <a:r>
              <a:rPr lang="en-US" dirty="0"/>
              <a:t>test kits are used as the standard method within all US Geological Survey (USGS) </a:t>
            </a:r>
            <a:r>
              <a:rPr lang="en-US"/>
              <a:t>soil </a:t>
            </a:r>
            <a:r>
              <a:rPr lang="en-US" smtClean="0"/>
              <a:t>laboratories.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72000" y="2209800"/>
            <a:ext cx="419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37" y="2495729"/>
            <a:ext cx="4063763" cy="30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4572000" y="762000"/>
            <a:ext cx="0" cy="533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81000" y="2667000"/>
            <a:ext cx="419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09600" y="76200"/>
            <a:ext cx="80010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9pPr>
          </a:lstStyle>
          <a:p>
            <a:r>
              <a:rPr lang="en-US" sz="4000" kern="0" dirty="0" err="1">
                <a:solidFill>
                  <a:srgbClr val="0000CC"/>
                </a:solidFill>
              </a:rPr>
              <a:t>Altaeros</a:t>
            </a:r>
            <a:r>
              <a:rPr lang="en-US" sz="4000" kern="0" dirty="0">
                <a:solidFill>
                  <a:srgbClr val="0000CC"/>
                </a:solidFill>
              </a:rPr>
              <a:t> Energies </a:t>
            </a:r>
            <a:endParaRPr lang="en-US" sz="4000" kern="0" dirty="0" smtClean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8382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Technology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Altaeros</a:t>
            </a:r>
            <a:r>
              <a:rPr lang="en-US" dirty="0"/>
              <a:t> Buoyant Airborne Turbine (BAT) leverages proven aerospace technology to lift a wind turbine into the strong, consistent winds beyond the reach of traditional towers.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9144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SBIR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I – 2011 ($100K)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II – 2012 ($450K)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8.6 </a:t>
            </a:r>
            <a:r>
              <a:rPr lang="en-US" dirty="0"/>
              <a:t>Rural Development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819400"/>
            <a:ext cx="4305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Commercialization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commercial products </a:t>
            </a:r>
            <a:r>
              <a:rPr lang="en-US" dirty="0" smtClean="0"/>
              <a:t>to </a:t>
            </a:r>
            <a:r>
              <a:rPr lang="en-US" dirty="0"/>
              <a:t>be sold in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Technology was featured in CNN’s 2014 edition of THE CNN 10: Inventions and in the New York Times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Telecoms </a:t>
            </a:r>
            <a:r>
              <a:rPr lang="en-US" dirty="0"/>
              <a:t>group </a:t>
            </a:r>
            <a:r>
              <a:rPr lang="en-US" dirty="0" err="1"/>
              <a:t>SoftBank</a:t>
            </a:r>
            <a:r>
              <a:rPr lang="en-US" dirty="0"/>
              <a:t> </a:t>
            </a:r>
            <a:r>
              <a:rPr lang="en-US" dirty="0" smtClean="0"/>
              <a:t>has invested </a:t>
            </a:r>
            <a:r>
              <a:rPr lang="en-US" dirty="0"/>
              <a:t>$7m in </a:t>
            </a:r>
            <a:r>
              <a:rPr lang="en-US" dirty="0" err="1"/>
              <a:t>Altaeros</a:t>
            </a:r>
            <a:r>
              <a:rPr lang="en-US" dirty="0"/>
              <a:t> Energies for future deployment of the BAT technology in Japan.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74" y="3505200"/>
            <a:ext cx="3773826" cy="2122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17408" r="15883"/>
          <a:stretch/>
        </p:blipFill>
        <p:spPr>
          <a:xfrm>
            <a:off x="6573715" y="2362200"/>
            <a:ext cx="2417885" cy="2286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4572000" y="2209800"/>
            <a:ext cx="419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466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CC"/>
                </a:solidFill>
                <a:cs typeface="Arial" charset="0"/>
              </a:rPr>
              <a:t>Features of USDA SBIR Program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700" dirty="0" smtClean="0">
                <a:solidFill>
                  <a:srgbClr val="000000"/>
                </a:solidFill>
              </a:rPr>
              <a:t>Award Grants Only  - Ideas are Investigator-Initiated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700" dirty="0" smtClean="0">
                <a:solidFill>
                  <a:srgbClr val="000000"/>
                </a:solidFill>
              </a:rPr>
              <a:t>Awards Based on Scientific and Technical Merit, PI and Company Qualifications, and Commercial Potential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700" dirty="0" smtClean="0">
                <a:solidFill>
                  <a:srgbClr val="000000"/>
                </a:solidFill>
              </a:rPr>
              <a:t>Proposals Reviewed by Confidential Peer Review Using Outside Experts From Non-profit Organizations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700" dirty="0" smtClean="0">
                <a:solidFill>
                  <a:srgbClr val="000000"/>
                </a:solidFill>
              </a:rPr>
              <a:t>Funds Allocated to Topic Areas in Proportion to Number of Proposals Received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700" dirty="0" smtClean="0">
                <a:solidFill>
                  <a:srgbClr val="000000"/>
                </a:solidFill>
              </a:rPr>
              <a:t>Subcontracting to Universities and USDA Labs Permitted and Encouraged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5"/>
          <p:cNvCxnSpPr>
            <a:cxnSpLocks noChangeShapeType="1"/>
          </p:cNvCxnSpPr>
          <p:nvPr/>
        </p:nvCxnSpPr>
        <p:spPr bwMode="auto">
          <a:xfrm>
            <a:off x="4572000" y="762000"/>
            <a:ext cx="0" cy="533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" name="Straight Connector 7"/>
          <p:cNvCxnSpPr>
            <a:cxnSpLocks noChangeShapeType="1"/>
          </p:cNvCxnSpPr>
          <p:nvPr/>
        </p:nvCxnSpPr>
        <p:spPr bwMode="auto">
          <a:xfrm>
            <a:off x="381000" y="3657600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55575" y="40172"/>
            <a:ext cx="9067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kern="0" dirty="0"/>
              <a:t>Freund`s Farm, Inc.</a:t>
            </a:r>
            <a:endParaRPr lang="en-US" sz="4000" kern="0" dirty="0" smtClean="0"/>
          </a:p>
        </p:txBody>
      </p: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228600" y="609600"/>
            <a:ext cx="4267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39B6B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39B6B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39B6B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u="sng" dirty="0"/>
              <a:t>Technology Developed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/>
              <a:t>What began on the farmhouse kitchen stove as an idea for a better biodegradable pot has grown into year round production of millions of </a:t>
            </a:r>
            <a:r>
              <a:rPr lang="en-US" altLang="en-US" sz="1800" dirty="0" err="1"/>
              <a:t>CowPots</a:t>
            </a:r>
            <a:r>
              <a:rPr lang="en-US" altLang="en-US" sz="1800" dirty="0"/>
              <a:t> to date. </a:t>
            </a:r>
            <a:r>
              <a:rPr lang="en-US" altLang="en-US" sz="1800" dirty="0" smtClean="0"/>
              <a:t>From </a:t>
            </a:r>
            <a:r>
              <a:rPr lang="en-US" altLang="en-US" sz="1800" dirty="0"/>
              <a:t>a 3 inch pot for seed starting to a 17 inch pot for trees and shrubs, </a:t>
            </a:r>
            <a:r>
              <a:rPr lang="en-US" altLang="en-US" sz="1800" dirty="0" err="1"/>
              <a:t>CowPots</a:t>
            </a:r>
            <a:r>
              <a:rPr lang="en-US" altLang="en-US" sz="1800" dirty="0"/>
              <a:t>, LLC has expanded their innovative product line to match the diverse needs of the green industry.</a:t>
            </a:r>
          </a:p>
        </p:txBody>
      </p:sp>
      <p:sp>
        <p:nvSpPr>
          <p:cNvPr id="4102" name="TextBox 13"/>
          <p:cNvSpPr txBox="1">
            <a:spLocks noChangeArrowheads="1"/>
          </p:cNvSpPr>
          <p:nvPr/>
        </p:nvSpPr>
        <p:spPr bwMode="auto">
          <a:xfrm>
            <a:off x="4800600" y="685800"/>
            <a:ext cx="4267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39B6B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39B6B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39B6B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u="sng" dirty="0"/>
              <a:t>SBIR History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1800" dirty="0" smtClean="0"/>
              <a:t>Phase </a:t>
            </a:r>
            <a:r>
              <a:rPr lang="en-US" altLang="en-US" sz="1800" dirty="0"/>
              <a:t>I in </a:t>
            </a:r>
            <a:r>
              <a:rPr lang="en-US" altLang="en-US" sz="1800" dirty="0" smtClean="0"/>
              <a:t>2006 ($54K</a:t>
            </a:r>
            <a:r>
              <a:rPr lang="en-US" altLang="en-US" sz="1800" dirty="0"/>
              <a:t>); </a:t>
            </a:r>
            <a:endParaRPr lang="en-US" altLang="en-US" sz="1800" dirty="0" smtClean="0"/>
          </a:p>
          <a:p>
            <a:pPr>
              <a:spcBef>
                <a:spcPct val="0"/>
              </a:spcBef>
              <a:buClrTx/>
            </a:pPr>
            <a:r>
              <a:rPr lang="en-US" altLang="en-US" sz="1800" dirty="0" smtClean="0"/>
              <a:t>Phase </a:t>
            </a:r>
            <a:r>
              <a:rPr lang="en-US" altLang="en-US" sz="1800" dirty="0"/>
              <a:t>II in </a:t>
            </a:r>
            <a:r>
              <a:rPr lang="en-US" altLang="en-US" sz="1800" dirty="0" smtClean="0"/>
              <a:t>2007($317K</a:t>
            </a:r>
            <a:r>
              <a:rPr lang="en-US" altLang="en-US" sz="1800" dirty="0"/>
              <a:t>); </a:t>
            </a:r>
            <a:endParaRPr lang="en-US" altLang="en-US" sz="1800" dirty="0" smtClean="0"/>
          </a:p>
          <a:p>
            <a:pPr>
              <a:spcBef>
                <a:spcPct val="0"/>
              </a:spcBef>
              <a:buClrTx/>
            </a:pPr>
            <a:r>
              <a:rPr lang="en-US" altLang="en-US" sz="1800" dirty="0" smtClean="0"/>
              <a:t>8.11 Animal Waste Management (Topic Area Discontinued)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</a:pPr>
            <a:endParaRPr lang="en-US" altLang="en-US" sz="1800" dirty="0"/>
          </a:p>
        </p:txBody>
      </p:sp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243663" y="3657600"/>
            <a:ext cx="43053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39B6B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39B6B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39B6B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u="sng" dirty="0"/>
              <a:t>Commercialization Success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/>
              <a:t>Since being featured on Discovery Channel’s “Dirty Jobs” with Mike Rowe in 2007, </a:t>
            </a:r>
            <a:r>
              <a:rPr lang="en-US" altLang="en-US" sz="1800" dirty="0" err="1"/>
              <a:t>CowPots</a:t>
            </a:r>
            <a:r>
              <a:rPr lang="en-US" altLang="en-US" sz="1800" dirty="0"/>
              <a:t> are now available internationally. </a:t>
            </a:r>
            <a:endParaRPr lang="en-US" altLang="en-US" sz="1800" dirty="0" smtClean="0"/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 smtClean="0"/>
              <a:t>Can be purchased from major worldwide sellers such </a:t>
            </a:r>
            <a:r>
              <a:rPr lang="en-US" altLang="en-US" sz="1800" dirty="0"/>
              <a:t>as </a:t>
            </a:r>
            <a:r>
              <a:rPr lang="en-US" altLang="en-US" sz="1800" dirty="0" smtClean="0"/>
              <a:t>Amazon.com, cowpots.com and greenhousemegastore.com.</a:t>
            </a:r>
            <a:endParaRPr lang="en-US" altLang="en-US" sz="1800" dirty="0"/>
          </a:p>
        </p:txBody>
      </p:sp>
      <p:cxnSp>
        <p:nvCxnSpPr>
          <p:cNvPr id="4104" name="Straight Connector 10"/>
          <p:cNvCxnSpPr>
            <a:cxnSpLocks noChangeShapeType="1"/>
          </p:cNvCxnSpPr>
          <p:nvPr/>
        </p:nvCxnSpPr>
        <p:spPr bwMode="auto">
          <a:xfrm>
            <a:off x="4572000" y="2133600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AutoShape 4" descr="Image result for harrisvacc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owP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168852"/>
            <a:ext cx="31718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t Freund poses with cows and cowp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29" y="3581400"/>
            <a:ext cx="260287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w Pots - Biodegradable Po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32733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ant Benefits more root penetration compared to other biodegradab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111" y="4500048"/>
            <a:ext cx="2119829" cy="16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5"/>
          <p:cNvCxnSpPr>
            <a:cxnSpLocks noChangeShapeType="1"/>
          </p:cNvCxnSpPr>
          <p:nvPr/>
        </p:nvCxnSpPr>
        <p:spPr bwMode="auto">
          <a:xfrm>
            <a:off x="4572000" y="762000"/>
            <a:ext cx="0" cy="533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" name="Straight Connector 7"/>
          <p:cNvCxnSpPr>
            <a:cxnSpLocks noChangeShapeType="1"/>
          </p:cNvCxnSpPr>
          <p:nvPr/>
        </p:nvCxnSpPr>
        <p:spPr bwMode="auto">
          <a:xfrm>
            <a:off x="381000" y="3657600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55575" y="40172"/>
            <a:ext cx="9067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kern="0" dirty="0" err="1" smtClean="0"/>
              <a:t>Eldertide</a:t>
            </a:r>
            <a:r>
              <a:rPr lang="en-US" sz="4000" kern="0" dirty="0" smtClean="0"/>
              <a:t>, LLC.</a:t>
            </a:r>
          </a:p>
        </p:txBody>
      </p: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228600" y="626149"/>
            <a:ext cx="426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39B6B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39B6B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39B6B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u="sng" dirty="0"/>
              <a:t>Technology Developed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 smtClean="0"/>
              <a:t>Began </a:t>
            </a:r>
            <a:r>
              <a:rPr lang="en-US" altLang="en-US" sz="1800" dirty="0"/>
              <a:t>by looking at native species of elderberries to see </a:t>
            </a:r>
            <a:r>
              <a:rPr lang="en-US" altLang="en-US" sz="1800" dirty="0" smtClean="0"/>
              <a:t>which had </a:t>
            </a:r>
            <a:r>
              <a:rPr lang="en-US" altLang="en-US" sz="1800" dirty="0"/>
              <a:t>the highest antioxidant profiles and could be successfully cultivated. </a:t>
            </a:r>
            <a:endParaRPr lang="en-US" altLang="en-US" sz="1800" dirty="0" smtClean="0"/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 smtClean="0"/>
              <a:t>Led </a:t>
            </a:r>
            <a:r>
              <a:rPr lang="en-US" altLang="en-US" sz="1800" dirty="0"/>
              <a:t>to </a:t>
            </a:r>
            <a:r>
              <a:rPr lang="en-US" altLang="en-US" sz="1800" dirty="0" smtClean="0"/>
              <a:t>the development </a:t>
            </a:r>
            <a:r>
              <a:rPr lang="en-US" altLang="en-US" sz="1800" dirty="0"/>
              <a:t>of a proprietary juice blend </a:t>
            </a:r>
            <a:r>
              <a:rPr lang="en-US" altLang="en-US" sz="1800" dirty="0" smtClean="0"/>
              <a:t>with benefits that </a:t>
            </a:r>
            <a:r>
              <a:rPr lang="en-US" altLang="en-US" sz="1800" dirty="0"/>
              <a:t>include strong anti-viral properties, particularly </a:t>
            </a:r>
            <a:r>
              <a:rPr lang="en-US" altLang="en-US" sz="1800" dirty="0" smtClean="0"/>
              <a:t>against certain </a:t>
            </a:r>
            <a:r>
              <a:rPr lang="en-US" altLang="en-US" sz="1800" dirty="0"/>
              <a:t>strains of the flu. </a:t>
            </a:r>
          </a:p>
        </p:txBody>
      </p:sp>
      <p:sp>
        <p:nvSpPr>
          <p:cNvPr id="4102" name="TextBox 13"/>
          <p:cNvSpPr txBox="1">
            <a:spLocks noChangeArrowheads="1"/>
          </p:cNvSpPr>
          <p:nvPr/>
        </p:nvSpPr>
        <p:spPr bwMode="auto">
          <a:xfrm>
            <a:off x="4800600" y="685800"/>
            <a:ext cx="4267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39B6B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39B6B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39B6B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u="sng" dirty="0"/>
              <a:t>SBIR History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1800" dirty="0" smtClean="0"/>
              <a:t>Phase </a:t>
            </a:r>
            <a:r>
              <a:rPr lang="en-US" altLang="en-US" sz="1800" dirty="0"/>
              <a:t>I in </a:t>
            </a:r>
            <a:r>
              <a:rPr lang="en-US" altLang="en-US" sz="1800" dirty="0" smtClean="0"/>
              <a:t>2009 ($80K</a:t>
            </a:r>
            <a:r>
              <a:rPr lang="en-US" altLang="en-US" sz="1800" dirty="0"/>
              <a:t>); </a:t>
            </a:r>
            <a:endParaRPr lang="en-US" altLang="en-US" sz="1800" dirty="0" smtClean="0"/>
          </a:p>
          <a:p>
            <a:pPr>
              <a:spcBef>
                <a:spcPct val="0"/>
              </a:spcBef>
              <a:buClrTx/>
            </a:pPr>
            <a:r>
              <a:rPr lang="en-US" altLang="en-US" sz="1800" dirty="0" smtClean="0"/>
              <a:t>Phase </a:t>
            </a:r>
            <a:r>
              <a:rPr lang="en-US" altLang="en-US" sz="1800" dirty="0"/>
              <a:t>II in </a:t>
            </a:r>
            <a:r>
              <a:rPr lang="en-US" altLang="en-US" sz="1800" dirty="0" smtClean="0"/>
              <a:t>2010($400K</a:t>
            </a:r>
            <a:r>
              <a:rPr lang="en-US" altLang="en-US" sz="1800" dirty="0"/>
              <a:t>); </a:t>
            </a:r>
            <a:endParaRPr lang="en-US" altLang="en-US" sz="1800" dirty="0" smtClean="0"/>
          </a:p>
          <a:p>
            <a:pPr>
              <a:spcBef>
                <a:spcPct val="0"/>
              </a:spcBef>
              <a:buClrTx/>
            </a:pPr>
            <a:r>
              <a:rPr lang="en-US" altLang="en-US" sz="1800" dirty="0" smtClean="0"/>
              <a:t>8.12 Small and Mid-Size Farms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</a:pPr>
            <a:endParaRPr lang="en-US" altLang="en-US" sz="1800" dirty="0"/>
          </a:p>
        </p:txBody>
      </p:sp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243663" y="3815477"/>
            <a:ext cx="43053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39B6B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39B6B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39B6B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9B6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u="sng" dirty="0"/>
              <a:t>Commercialization Success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/>
              <a:t>P</a:t>
            </a:r>
            <a:r>
              <a:rPr lang="en-US" altLang="en-US" sz="1800" dirty="0" smtClean="0"/>
              <a:t>roduct </a:t>
            </a:r>
            <a:r>
              <a:rPr lang="en-US" altLang="en-US" sz="1800" dirty="0"/>
              <a:t>line, developed with </a:t>
            </a:r>
            <a:r>
              <a:rPr lang="en-US" altLang="en-US" sz="1800" dirty="0" smtClean="0"/>
              <a:t>the help </a:t>
            </a:r>
            <a:r>
              <a:rPr lang="en-US" altLang="en-US" sz="1800" dirty="0"/>
              <a:t>of three SBIR awards, is </a:t>
            </a:r>
            <a:r>
              <a:rPr lang="en-US" altLang="en-US" sz="1800" dirty="0" smtClean="0"/>
              <a:t>available for </a:t>
            </a:r>
            <a:r>
              <a:rPr lang="en-US" altLang="en-US" sz="1800" dirty="0"/>
              <a:t>purchase at Whole Foods </a:t>
            </a:r>
            <a:r>
              <a:rPr lang="en-US" altLang="en-US" sz="1800" dirty="0" smtClean="0"/>
              <a:t>stores nationwide.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 smtClean="0"/>
              <a:t>Nearly </a:t>
            </a:r>
            <a:r>
              <a:rPr lang="en-US" altLang="en-US" sz="1800" dirty="0"/>
              <a:t>$700,000 with an </a:t>
            </a:r>
            <a:r>
              <a:rPr lang="en-US" altLang="en-US" sz="1800" dirty="0" smtClean="0"/>
              <a:t>additional $575,000 pending.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800" dirty="0" smtClean="0"/>
              <a:t>Average annual growth of over 50%.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sz="1800" dirty="0"/>
          </a:p>
        </p:txBody>
      </p:sp>
      <p:cxnSp>
        <p:nvCxnSpPr>
          <p:cNvPr id="4104" name="Straight Connector 10"/>
          <p:cNvCxnSpPr>
            <a:cxnSpLocks noChangeShapeType="1"/>
          </p:cNvCxnSpPr>
          <p:nvPr/>
        </p:nvCxnSpPr>
        <p:spPr bwMode="auto">
          <a:xfrm>
            <a:off x="4572000" y="2133600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AutoShape 4" descr="Image result for harrisvacc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s://www.sbir.gov/sites/default/files/Eldertide%20L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19" y="2307265"/>
            <a:ext cx="4011402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ainetechnology.org/wp-content/uploads/2016/01/antho-group-shot-300x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30" y="4440866"/>
            <a:ext cx="2123385" cy="20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4572000" y="762000"/>
            <a:ext cx="0" cy="533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81000" y="3505200"/>
            <a:ext cx="419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-76200"/>
            <a:ext cx="9067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3482"/>
                </a:solidFill>
                <a:latin typeface="Arial" charset="0"/>
              </a:defRPr>
            </a:lvl9pPr>
          </a:lstStyle>
          <a:p>
            <a:r>
              <a:rPr lang="en-US" sz="4000" kern="0" dirty="0" smtClean="0">
                <a:solidFill>
                  <a:srgbClr val="0000CC"/>
                </a:solidFill>
              </a:rPr>
              <a:t>Trellis Growing Systems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53340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Technology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trellis system for cultivation of blackberries in IN, OH and adjacent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Trellis system 1) protects plants against cold and desiccation in the winter, 2) protects fruit against sun scorch, and 3) reduces harvesting labor by 33%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4505" y="6096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SBIR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I – 2008 ($74K)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II – 2009 ($350K)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8.13 Plant Production &amp; Protection - Engineering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581400"/>
            <a:ext cx="4305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Commercialization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Establishment of blackberry industry where it did not exist before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Trellis system has been installed on more than 60 farms with over 300 acres in cultivation that generate sales of over $9 million/year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72000" y="2133600"/>
            <a:ext cx="419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10" y="2356023"/>
            <a:ext cx="4424190" cy="33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CC"/>
                </a:solidFill>
              </a:rPr>
              <a:t>U.S. Department of Agriculture</a:t>
            </a:r>
            <a:br>
              <a:rPr lang="en-US" sz="3600" dirty="0" smtClean="0">
                <a:solidFill>
                  <a:srgbClr val="0000CC"/>
                </a:solidFill>
              </a:rPr>
            </a:br>
            <a:r>
              <a:rPr lang="en-US" sz="2800" dirty="0" smtClean="0">
                <a:solidFill>
                  <a:srgbClr val="0000CC"/>
                </a:solidFill>
              </a:rPr>
              <a:t>Small Business Innovation Research Program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Elden Hawkes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Waterfront Centre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800 9th Street, SW, Suite 3258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Washington, DC 20024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Phone: (202) 401-6516</a:t>
            </a:r>
            <a:r>
              <a:rPr lang="en-US" sz="2800" b="1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000000"/>
                </a:solidFill>
              </a:rPr>
              <a:t>Fax: (202) 401-6070</a:t>
            </a:r>
          </a:p>
          <a:p>
            <a:pPr algn="ctr" eaLnBrk="1" hangingPunct="1">
              <a:buFontTx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043482"/>
                </a:solidFill>
              </a:rPr>
              <a:t>E-mail: ehawkes@nifa.usda.gov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043482"/>
                </a:solidFill>
              </a:rPr>
              <a:t>Web Site:  www.nifa.usda.gov/fo/sbir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434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CC"/>
                </a:solidFill>
              </a:rPr>
              <a:t>ANY QUESTIONS?</a:t>
            </a:r>
          </a:p>
        </p:txBody>
      </p:sp>
      <p:pic>
        <p:nvPicPr>
          <p:cNvPr id="32771" name="Picture 3" descr="funnyp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47244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CC"/>
                </a:solidFill>
                <a:cs typeface="Arial" charset="0"/>
              </a:rPr>
              <a:t>Features of USDA SBIR Program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700" dirty="0">
                <a:solidFill>
                  <a:srgbClr val="000000"/>
                </a:solidFill>
              </a:rPr>
              <a:t>Phase I Grants = 8 Months/$100,000	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700" dirty="0">
                <a:solidFill>
                  <a:srgbClr val="000000"/>
                </a:solidFill>
              </a:rPr>
              <a:t>Phase II Grants = 2 Years</a:t>
            </a:r>
            <a:r>
              <a:rPr lang="en-US" sz="2700" dirty="0" smtClean="0">
                <a:solidFill>
                  <a:srgbClr val="000000"/>
                </a:solidFill>
              </a:rPr>
              <a:t>/$600,000</a:t>
            </a:r>
            <a:endParaRPr lang="en-US"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700" dirty="0" smtClean="0">
                <a:solidFill>
                  <a:srgbClr val="000000"/>
                </a:solidFill>
              </a:rPr>
              <a:t>12 </a:t>
            </a:r>
            <a:r>
              <a:rPr lang="en-US" sz="2700" dirty="0">
                <a:solidFill>
                  <a:srgbClr val="000000"/>
                </a:solidFill>
              </a:rPr>
              <a:t>Month No-cost Extension </a:t>
            </a:r>
            <a:r>
              <a:rPr lang="en-US" sz="2700" dirty="0" smtClean="0">
                <a:solidFill>
                  <a:srgbClr val="000000"/>
                </a:solidFill>
              </a:rPr>
              <a:t>Available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700" dirty="0" smtClean="0">
                <a:solidFill>
                  <a:srgbClr val="000000"/>
                </a:solidFill>
              </a:rPr>
              <a:t>Commercialization Assistance Programs for Both Phase I and Phase II Winners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700" dirty="0" smtClean="0">
                <a:solidFill>
                  <a:srgbClr val="000000"/>
                </a:solidFill>
              </a:rPr>
              <a:t>Contact with SBIR Program Available Anytime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endParaRPr lang="en-US" sz="27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031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000" dirty="0" smtClean="0"/>
              <a:t>Topic Areas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038600" cy="4602163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Plant Production &amp; Protection – Biology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Plant Production &amp; Protection - Engineering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Animal Production &amp; Protection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Aquaculture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  <a:buFontTx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95400"/>
            <a:ext cx="4038600" cy="41910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Food Science &amp; Nutrition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Biofuels and Biobased Products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  <a:defRPr/>
            </a:pPr>
            <a:endParaRPr lang="en-US" sz="4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Air, Water and Soils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  <a:defRPr/>
            </a:pPr>
            <a:endParaRPr lang="en-US" sz="4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Forests and Related Resources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  <a:defRPr/>
            </a:pPr>
            <a:endParaRPr lang="en-US" sz="3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Rural and Community Development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Small &amp; Mid-Size Farms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39AD73"/>
              </a:buClr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6946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CC"/>
                </a:solidFill>
              </a:rPr>
              <a:t>Technology Areas Supported by the USDA/SBIR Program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46237"/>
            <a:ext cx="4033838" cy="45259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Information Technology</a:t>
            </a:r>
          </a:p>
          <a:p>
            <a:pPr eaLnBrk="1" hangingPunct="1"/>
            <a:r>
              <a:rPr lang="en-US" sz="2400" b="1" dirty="0" smtClean="0"/>
              <a:t>Robotics</a:t>
            </a:r>
          </a:p>
          <a:p>
            <a:pPr eaLnBrk="1" hangingPunct="1"/>
            <a:r>
              <a:rPr lang="en-US" sz="2400" b="1" dirty="0" smtClean="0"/>
              <a:t>Electronics</a:t>
            </a:r>
          </a:p>
          <a:p>
            <a:pPr eaLnBrk="1" hangingPunct="1"/>
            <a:r>
              <a:rPr lang="en-US" sz="2400" b="1" dirty="0" smtClean="0"/>
              <a:t>Biotechnology</a:t>
            </a:r>
          </a:p>
          <a:p>
            <a:pPr eaLnBrk="1" hangingPunct="1"/>
            <a:r>
              <a:rPr lang="en-US" sz="2400" b="1" dirty="0" smtClean="0"/>
              <a:t>Nanotechnology</a:t>
            </a:r>
          </a:p>
          <a:p>
            <a:pPr eaLnBrk="1" hangingPunct="1"/>
            <a:r>
              <a:rPr lang="en-US" sz="2400" b="1" dirty="0" err="1" smtClean="0"/>
              <a:t>Microelectro</a:t>
            </a:r>
            <a:r>
              <a:rPr lang="en-US" sz="2400" b="1" dirty="0" smtClean="0"/>
              <a:t> Mechanical Systems (MEMS)</a:t>
            </a:r>
          </a:p>
          <a:p>
            <a:pPr eaLnBrk="1" hangingPunct="1"/>
            <a:r>
              <a:rPr lang="en-US" sz="2400" b="1" dirty="0" smtClean="0"/>
              <a:t>Acoustics</a:t>
            </a:r>
          </a:p>
          <a:p>
            <a:pPr eaLnBrk="1" hangingPunct="1"/>
            <a:r>
              <a:rPr lang="en-US" sz="2400" b="1" dirty="0" smtClean="0"/>
              <a:t>Remote Sensing</a:t>
            </a:r>
            <a:endParaRPr lang="en-US" sz="24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46237"/>
            <a:ext cx="4033837" cy="45259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Genetic Engineering</a:t>
            </a:r>
          </a:p>
          <a:p>
            <a:pPr eaLnBrk="1" hangingPunct="1"/>
            <a:r>
              <a:rPr lang="en-US" sz="2400" b="1" dirty="0" smtClean="0"/>
              <a:t>Material/Coatings</a:t>
            </a:r>
          </a:p>
          <a:p>
            <a:pPr eaLnBrk="1" hangingPunct="1"/>
            <a:r>
              <a:rPr lang="en-US" sz="2400" b="1" dirty="0" smtClean="0"/>
              <a:t>Food Safety</a:t>
            </a:r>
          </a:p>
          <a:p>
            <a:pPr eaLnBrk="1" hangingPunct="1"/>
            <a:r>
              <a:rPr lang="en-US" sz="2400" b="1" dirty="0" smtClean="0"/>
              <a:t>Biofuels</a:t>
            </a:r>
          </a:p>
          <a:p>
            <a:pPr eaLnBrk="1" hangingPunct="1"/>
            <a:r>
              <a:rPr lang="en-US" sz="2400" b="1" dirty="0" smtClean="0"/>
              <a:t>Machine Vision</a:t>
            </a:r>
          </a:p>
          <a:p>
            <a:pPr eaLnBrk="1" hangingPunct="1"/>
            <a:r>
              <a:rPr lang="en-US" sz="2400" b="1" dirty="0" smtClean="0"/>
              <a:t>Precision Agriculture</a:t>
            </a:r>
          </a:p>
          <a:p>
            <a:pPr eaLnBrk="1" hangingPunct="1"/>
            <a:r>
              <a:rPr lang="en-US" sz="2400" b="1" dirty="0" smtClean="0"/>
              <a:t>Engineering</a:t>
            </a:r>
          </a:p>
          <a:p>
            <a:pPr eaLnBrk="1" hangingPunct="1"/>
            <a:r>
              <a:rPr lang="en-US" sz="2400" b="1" dirty="0" smtClean="0"/>
              <a:t>Physics </a:t>
            </a:r>
          </a:p>
          <a:p>
            <a:pPr eaLnBrk="1" hangingPunct="1"/>
            <a:r>
              <a:rPr lang="en-US" sz="2400" b="1" dirty="0" smtClean="0"/>
              <a:t>Chemistry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187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CC"/>
                </a:solidFill>
              </a:rPr>
              <a:t>Application Submission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382000" cy="46482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Application Submission Requires Many Steps to Complete the Process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000" dirty="0" smtClean="0"/>
              <a:t>Download  the USDA SBIR Solicitation at</a:t>
            </a:r>
            <a:r>
              <a:rPr lang="en-US" sz="2000" dirty="0" smtClean="0">
                <a:solidFill>
                  <a:srgbClr val="0000CC"/>
                </a:solidFill>
              </a:rPr>
              <a:t> http://www.nifa.usda.gov/funding/sbir/sbir.html</a:t>
            </a: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Electronic Submission is Mandatory via Grants.gov	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Obtain Data Universal Number System (DUNS) Number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Register with System for Award Management (SAM) (replaced Central Contractor Registry (CCR)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Register your Business with Grants.gov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CC"/>
                </a:solidFill>
              </a:rPr>
              <a:t>http://www.grants.gov/applicants/get_registered.jsp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000" dirty="0">
                <a:solidFill>
                  <a:srgbClr val="000000"/>
                </a:solidFill>
              </a:rPr>
              <a:t>Register your company with the Small Business Administration (SBA)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000" dirty="0">
                <a:solidFill>
                  <a:srgbClr val="0000FF"/>
                </a:solidFill>
              </a:rPr>
              <a:t>https://www.sbir.gov/registration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 lIns="90488" tIns="44450" rIns="90488" bIns="44450"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CC"/>
                </a:solidFill>
              </a:rPr>
              <a:t/>
            </a:r>
            <a:br>
              <a:rPr lang="en-US" sz="4000" dirty="0" smtClean="0">
                <a:solidFill>
                  <a:srgbClr val="0000CC"/>
                </a:solidFill>
              </a:rPr>
            </a:br>
            <a:r>
              <a:rPr lang="en-US" sz="4000" dirty="0" smtClean="0">
                <a:solidFill>
                  <a:srgbClr val="0000CC"/>
                </a:solidFill>
              </a:rPr>
              <a:t>Solicitation/Proposal </a:t>
            </a:r>
            <a:br>
              <a:rPr lang="en-US" sz="4000" dirty="0" smtClean="0">
                <a:solidFill>
                  <a:srgbClr val="0000CC"/>
                </a:solidFill>
              </a:rPr>
            </a:br>
            <a:r>
              <a:rPr lang="en-US" sz="4000" dirty="0" smtClean="0">
                <a:solidFill>
                  <a:srgbClr val="0000CC"/>
                </a:solidFill>
              </a:rPr>
              <a:t>Schedule:</a:t>
            </a:r>
            <a:br>
              <a:rPr lang="en-US" sz="4000" dirty="0" smtClean="0">
                <a:solidFill>
                  <a:srgbClr val="0000CC"/>
                </a:solidFill>
              </a:rPr>
            </a:br>
            <a:endParaRPr lang="en-US" sz="4000" dirty="0" smtClean="0">
              <a:solidFill>
                <a:srgbClr val="0000CC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2578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400" dirty="0" smtClean="0"/>
              <a:t>Phase I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dirty="0" smtClean="0"/>
              <a:t>FY 2018 Solicitation will be Released Late June/Early 2017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dirty="0" smtClean="0"/>
              <a:t>Phase I Proposal Deadline will be October 5, 2017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dirty="0" smtClean="0"/>
              <a:t>Panels will Meet in January &amp; February of 2018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dirty="0" smtClean="0"/>
              <a:t>Award Decisions will be Made in Early March 2018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dirty="0" smtClean="0"/>
              <a:t>Phase I Grant Period will be from June 1, 2018 to January 31, 2019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400" dirty="0" smtClean="0"/>
              <a:t>Phase II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dirty="0" smtClean="0"/>
              <a:t>FY 2017 Solicitation was released in late December of 2016 (only prior USDA Phase I winners are eligible)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dirty="0" smtClean="0"/>
              <a:t>Phase II Proposal Deadline Date is be March 2, 2017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dirty="0" smtClean="0"/>
              <a:t>Phase II Grant Period will be from September 1, 2017 to                                               August 31, 2019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153400" y="228600"/>
            <a:ext cx="6858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CC"/>
                </a:solidFill>
              </a:rPr>
              <a:t>History of USDA SBIR Funding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688975" y="1238250"/>
            <a:ext cx="7251700" cy="5970588"/>
            <a:chOff x="328" y="1008"/>
            <a:chExt cx="4568" cy="3761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5160835"/>
                </p:ext>
              </p:extLst>
            </p:nvPr>
          </p:nvGraphicFramePr>
          <p:xfrm>
            <a:off x="328" y="1141"/>
            <a:ext cx="3733" cy="3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5" name="Document" r:id="rId5" imgW="8360224" imgH="8115171" progId="Word.Document.8">
                    <p:embed/>
                  </p:oleObj>
                </mc:Choice>
                <mc:Fallback>
                  <p:oleObj name="Document" r:id="rId5" imgW="8360224" imgH="8115171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" y="1141"/>
                          <a:ext cx="3733" cy="3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480" y="1008"/>
              <a:ext cx="4416" cy="0"/>
            </a:xfrm>
            <a:prstGeom prst="line">
              <a:avLst/>
            </a:prstGeom>
            <a:noFill/>
            <a:ln w="57150">
              <a:solidFill>
                <a:srgbClr val="439B6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96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CC"/>
                </a:solidFill>
              </a:rPr>
              <a:t>Geographical Distribution Of USDA SBIR Winners</a:t>
            </a:r>
            <a:br>
              <a:rPr lang="en-US" sz="2800" dirty="0" smtClean="0">
                <a:solidFill>
                  <a:srgbClr val="0000CC"/>
                </a:solidFill>
              </a:rPr>
            </a:br>
            <a:r>
              <a:rPr lang="en-US" sz="2800" dirty="0" smtClean="0">
                <a:solidFill>
                  <a:srgbClr val="0000CC"/>
                </a:solidFill>
              </a:rPr>
              <a:t>FY83- FY16</a:t>
            </a: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b="0" dirty="0" smtClean="0"/>
              <a:t>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92828"/>
              </p:ext>
            </p:extLst>
          </p:nvPr>
        </p:nvGraphicFramePr>
        <p:xfrm>
          <a:off x="1044575" y="1200150"/>
          <a:ext cx="7267575" cy="585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Document" r:id="rId4" imgW="7789392" imgH="6267498" progId="Word.Document.8">
                  <p:embed/>
                </p:oleObj>
              </mc:Choice>
              <mc:Fallback>
                <p:oleObj name="Document" r:id="rId4" imgW="7789392" imgH="62674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200150"/>
                        <a:ext cx="7267575" cy="585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Arrow 2"/>
          <p:cNvSpPr/>
          <p:nvPr/>
        </p:nvSpPr>
        <p:spPr bwMode="auto">
          <a:xfrm>
            <a:off x="6781800" y="3048000"/>
            <a:ext cx="1905000" cy="1676400"/>
          </a:xfrm>
          <a:prstGeom prst="leftArrow">
            <a:avLst/>
          </a:prstGeom>
          <a:solidFill>
            <a:schemeClr val="bg1">
              <a:lumMod val="95000"/>
            </a:schemeClr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25361</TotalTime>
  <Pages>20</Pages>
  <Words>1512</Words>
  <Application>Microsoft Office PowerPoint</Application>
  <PresentationFormat>On-screen Show (4:3)</PresentationFormat>
  <Paragraphs>232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Gill Sans Ultra Bold</vt:lpstr>
      <vt:lpstr>Symbol</vt:lpstr>
      <vt:lpstr>Times New Roman</vt:lpstr>
      <vt:lpstr>Verdana</vt:lpstr>
      <vt:lpstr>Default Design</vt:lpstr>
      <vt:lpstr>Document</vt:lpstr>
      <vt:lpstr>PowerPoint Presentation</vt:lpstr>
      <vt:lpstr>Features of USDA SBIR Program</vt:lpstr>
      <vt:lpstr>Features of USDA SBIR Program</vt:lpstr>
      <vt:lpstr>Topic Areas</vt:lpstr>
      <vt:lpstr>Technology Areas Supported by the USDA/SBIR Program</vt:lpstr>
      <vt:lpstr>Application Submission</vt:lpstr>
      <vt:lpstr> Solicitation/Proposal  Schedule: </vt:lpstr>
      <vt:lpstr>History of USDA SBIR Funding</vt:lpstr>
      <vt:lpstr>Geographical Distribution Of USDA SBIR Winners FY83- FY16  </vt:lpstr>
      <vt:lpstr>University and Government Scientist Involvement in USDA SBIR Program</vt:lpstr>
      <vt:lpstr>Advice for Phase I</vt:lpstr>
      <vt:lpstr>Factors that Improve Chances for Commercial Success</vt:lpstr>
      <vt:lpstr>USDA SBIR HOMEPAGE www.nifa.usda.gov/fo/sbir</vt:lpstr>
      <vt:lpstr>U.S. Department of Agriculture Small Business Innovation Research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U.S. Department of Agriculture Small Business Innovation Research Program</vt:lpstr>
      <vt:lpstr>ANY QUESTIONS?</vt:lpstr>
    </vt:vector>
  </TitlesOfParts>
  <Company>USDA CSREES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Bruce C. Whitener</dc:creator>
  <cp:lastModifiedBy>Hawkes. Elden W. - NIFA</cp:lastModifiedBy>
  <cp:revision>423</cp:revision>
  <cp:lastPrinted>2017-02-23T19:39:33Z</cp:lastPrinted>
  <dcterms:created xsi:type="dcterms:W3CDTF">2000-05-10T15:25:29Z</dcterms:created>
  <dcterms:modified xsi:type="dcterms:W3CDTF">2017-02-28T18:26:38Z</dcterms:modified>
</cp:coreProperties>
</file>