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6"/>
  </p:notesMasterIdLst>
  <p:sldIdLst>
    <p:sldId id="256" r:id="rId5"/>
  </p:sldIdLst>
  <p:sldSz cx="32918400" cy="43891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30"/>
    <p:restoredTop sz="96327"/>
  </p:normalViewPr>
  <p:slideViewPr>
    <p:cSldViewPr snapToGrid="0" snapToObjects="1">
      <p:cViewPr>
        <p:scale>
          <a:sx n="40" d="100"/>
          <a:sy n="40" d="100"/>
        </p:scale>
        <p:origin x="3168" y="56"/>
      </p:cViewPr>
      <p:guideLst>
        <p:guide orient="horz" pos="13824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/>
              <a:t>Chart A -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C5-7B43-9A0C-8FCCDEB7707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C5-7B43-9A0C-8FCCDEB7707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C5-7B43-9A0C-8FCCDEB770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4612575"/>
        <c:axId val="545201359"/>
      </c:barChart>
      <c:catAx>
        <c:axId val="54461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201359"/>
        <c:crosses val="autoZero"/>
        <c:auto val="1"/>
        <c:lblAlgn val="ctr"/>
        <c:lblOffset val="100"/>
        <c:noMultiLvlLbl val="0"/>
      </c:catAx>
      <c:valAx>
        <c:axId val="5452013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4612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/>
              <a:t>Chart B -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E9D-A944-9B4E-833778E6A1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E9D-A944-9B4E-833778E6A1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E9D-A944-9B4E-833778E6A14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E9D-A944-9B4E-833778E6A14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E9D-A944-9B4E-833778E6A14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4A0BC-D79E-5244-A455-8F108DE53D9B}" type="datetimeFigureOut">
              <a:rPr lang="en-US" smtClean="0"/>
              <a:t>8/9/2021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7D7E0-7DE6-0E44-8E60-628541107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94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69542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197BBF5-834D-E949-A382-2D00F75D87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32918400" cy="52578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B5C93FA-2510-9A45-A2BD-EFAC66ED4741}"/>
              </a:ext>
            </a:extLst>
          </p:cNvPr>
          <p:cNvSpPr/>
          <p:nvPr userDrawn="1"/>
        </p:nvSpPr>
        <p:spPr>
          <a:xfrm>
            <a:off x="0" y="41351200"/>
            <a:ext cx="32918400" cy="25338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334B88D-4702-DC48-91BD-7B889C7A46C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244600" y="41932324"/>
            <a:ext cx="3403600" cy="137160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4C48C77-D0BC-474A-AAB8-E99FDB7C268B}"/>
              </a:ext>
            </a:extLst>
          </p:cNvPr>
          <p:cNvCxnSpPr>
            <a:cxnSpLocks/>
          </p:cNvCxnSpPr>
          <p:nvPr userDrawn="1"/>
        </p:nvCxnSpPr>
        <p:spPr>
          <a:xfrm>
            <a:off x="11074400" y="6306680"/>
            <a:ext cx="0" cy="34282520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725AA0-8852-D34D-AC31-044626B6A96F}"/>
              </a:ext>
            </a:extLst>
          </p:cNvPr>
          <p:cNvCxnSpPr>
            <a:cxnSpLocks/>
          </p:cNvCxnSpPr>
          <p:nvPr userDrawn="1"/>
        </p:nvCxnSpPr>
        <p:spPr>
          <a:xfrm>
            <a:off x="21793200" y="6306680"/>
            <a:ext cx="0" cy="34282520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16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omaha.edu/office-of-research-and-creative-activity/compliance-and-policies/institutional-review-board.php" TargetMode="External"/><Relationship Id="rId2" Type="http://schemas.openxmlformats.org/officeDocument/2006/relationships/hyperlink" Target="https://www.unomaha.edu/university-communications/brand/writing-style-guide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hyperlink" Target="https://www.unomaha.edu/university-communications/online-brand-guide/index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1">
            <a:extLst>
              <a:ext uri="{FF2B5EF4-FFF2-40B4-BE49-F238E27FC236}">
                <a16:creationId xmlns:a16="http://schemas.microsoft.com/office/drawing/2014/main" id="{852DAB3A-5509-F343-832A-83CEC1F9CD0E}"/>
              </a:ext>
            </a:extLst>
          </p:cNvPr>
          <p:cNvSpPr txBox="1">
            <a:spLocks/>
          </p:cNvSpPr>
          <p:nvPr/>
        </p:nvSpPr>
        <p:spPr>
          <a:xfrm>
            <a:off x="5283200" y="1241529"/>
            <a:ext cx="26619200" cy="8209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291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bg1"/>
                </a:solidFill>
              </a:rPr>
              <a:t>ACADEMIC RESEARCH POSTER TEMPLATE</a:t>
            </a:r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59B293B5-86DA-654C-940C-A93A586A9BAA}"/>
              </a:ext>
            </a:extLst>
          </p:cNvPr>
          <p:cNvSpPr txBox="1">
            <a:spLocks/>
          </p:cNvSpPr>
          <p:nvPr/>
        </p:nvSpPr>
        <p:spPr>
          <a:xfrm>
            <a:off x="5283200" y="2405853"/>
            <a:ext cx="26619200" cy="820951"/>
          </a:xfrm>
          <a:prstGeom prst="rect">
            <a:avLst/>
          </a:prstGeom>
        </p:spPr>
        <p:txBody>
          <a:bodyPr/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solidFill>
                  <a:schemeClr val="bg1"/>
                </a:solidFill>
              </a:rPr>
              <a:t>Subtitle for Academic Research Poster (36x48 inches)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12713C8-2AC4-014B-AC0B-B7E5920581C7}"/>
              </a:ext>
            </a:extLst>
          </p:cNvPr>
          <p:cNvSpPr/>
          <p:nvPr/>
        </p:nvSpPr>
        <p:spPr>
          <a:xfrm>
            <a:off x="5283200" y="3570177"/>
            <a:ext cx="26355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CONTRIBUTORS: </a:t>
            </a:r>
            <a:r>
              <a:rPr lang="en-US" sz="3200" dirty="0">
                <a:solidFill>
                  <a:schemeClr val="bg1"/>
                </a:solidFill>
              </a:rPr>
              <a:t>Contributor Name, Contributor Name, Contributor Name, and Contributor Name</a:t>
            </a:r>
          </a:p>
        </p:txBody>
      </p:sp>
      <p:sp>
        <p:nvSpPr>
          <p:cNvPr id="65" name="TextBox 18">
            <a:extLst>
              <a:ext uri="{FF2B5EF4-FFF2-40B4-BE49-F238E27FC236}">
                <a16:creationId xmlns:a16="http://schemas.microsoft.com/office/drawing/2014/main" id="{67B48ECA-553B-7647-9954-1E5704612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7030" y="41987951"/>
            <a:ext cx="91061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</a:rPr>
              <a:t>College Name</a:t>
            </a:r>
          </a:p>
          <a:p>
            <a:r>
              <a:rPr lang="en-US" sz="4000" dirty="0">
                <a:solidFill>
                  <a:schemeClr val="bg1"/>
                </a:solidFill>
              </a:rPr>
              <a:t>Department/Unit Name</a:t>
            </a:r>
          </a:p>
        </p:txBody>
      </p:sp>
      <p:sp>
        <p:nvSpPr>
          <p:cNvPr id="66" name="TextBox 42">
            <a:extLst>
              <a:ext uri="{FF2B5EF4-FFF2-40B4-BE49-F238E27FC236}">
                <a16:creationId xmlns:a16="http://schemas.microsoft.com/office/drawing/2014/main" id="{5529B480-F6A7-DB48-8D29-6154C47C2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504" y="6286360"/>
            <a:ext cx="910612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500" b="1" dirty="0">
                <a:solidFill>
                  <a:srgbClr val="D71920"/>
                </a:solidFill>
                <a:latin typeface="+mj-lt"/>
                <a:cs typeface="Arial" charset="0"/>
              </a:rPr>
              <a:t>Abstract</a:t>
            </a:r>
          </a:p>
        </p:txBody>
      </p:sp>
      <p:sp>
        <p:nvSpPr>
          <p:cNvPr id="67" name="TextBox 18">
            <a:extLst>
              <a:ext uri="{FF2B5EF4-FFF2-40B4-BE49-F238E27FC236}">
                <a16:creationId xmlns:a16="http://schemas.microsoft.com/office/drawing/2014/main" id="{AE865C74-6F44-CE4B-998B-F4BAEE08A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504" y="7523476"/>
            <a:ext cx="8844869" cy="9325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dirty="0"/>
              <a:t>This editable template is in the most common poster size (48” x 36”) and orientation (horizontal), check with the conference organizers for specific conference requirements regarding exact poster dimensions. </a:t>
            </a:r>
          </a:p>
          <a:p>
            <a:r>
              <a:rPr lang="en-US" sz="3000" dirty="0"/>
              <a:t> </a:t>
            </a:r>
          </a:p>
          <a:p>
            <a:r>
              <a:rPr lang="en-US" sz="3000" b="1" dirty="0"/>
              <a:t>Writing Style</a:t>
            </a:r>
          </a:p>
          <a:p>
            <a:endParaRPr lang="en-US" sz="3000" dirty="0"/>
          </a:p>
          <a:p>
            <a:r>
              <a:rPr lang="en-US" sz="3000" dirty="0"/>
              <a:t>The writing style for scientific posters should match the guidelines for your particular research discipline. Use the </a:t>
            </a:r>
            <a:r>
              <a:rPr lang="en-US" sz="3000" u="sng" dirty="0">
                <a:hlinkClick r:id="rId2"/>
              </a:rPr>
              <a:t>UNO’s Writing Style Guide</a:t>
            </a:r>
            <a:r>
              <a:rPr lang="en-US" sz="3000" dirty="0"/>
              <a:t> for general guidance with academic titles, names of campus buildings, the correct way to refer to the campus, etc.</a:t>
            </a:r>
          </a:p>
          <a:p>
            <a:r>
              <a:rPr lang="en-US" sz="3000" dirty="0"/>
              <a:t> </a:t>
            </a:r>
          </a:p>
          <a:p>
            <a:r>
              <a:rPr lang="en-US" sz="3000" b="1" dirty="0"/>
              <a:t>Campus Guidelines</a:t>
            </a:r>
          </a:p>
          <a:p>
            <a:endParaRPr lang="en-US" sz="3000" dirty="0"/>
          </a:p>
          <a:p>
            <a:r>
              <a:rPr lang="en-US" sz="3000" dirty="0"/>
              <a:t>Authors should be aware of and follow the guidelines of the </a:t>
            </a:r>
            <a:r>
              <a:rPr lang="en-US" sz="3000" u="sng" dirty="0">
                <a:hlinkClick r:id="rId3"/>
              </a:rPr>
              <a:t>Institutional Review Board</a:t>
            </a:r>
            <a:r>
              <a:rPr lang="en-US" sz="3000" dirty="0"/>
              <a:t> and the </a:t>
            </a:r>
            <a:r>
              <a:rPr lang="en-US" sz="3000" u="sng" dirty="0">
                <a:hlinkClick r:id="rId4"/>
              </a:rPr>
              <a:t>UNO Brand Guidelines</a:t>
            </a:r>
            <a:r>
              <a:rPr lang="en-US" sz="3000" dirty="0"/>
              <a:t>.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47615943-D911-3B45-9BD5-C1AE06823D30}"/>
              </a:ext>
            </a:extLst>
          </p:cNvPr>
          <p:cNvGrpSpPr/>
          <p:nvPr/>
        </p:nvGrpSpPr>
        <p:grpSpPr>
          <a:xfrm>
            <a:off x="1311504" y="17574730"/>
            <a:ext cx="9106125" cy="1086225"/>
            <a:chOff x="1605417" y="17504228"/>
            <a:chExt cx="9106125" cy="1086225"/>
          </a:xfrm>
        </p:grpSpPr>
        <p:sp>
          <p:nvSpPr>
            <p:cNvPr id="69" name="TextBox 42">
              <a:extLst>
                <a:ext uri="{FF2B5EF4-FFF2-40B4-BE49-F238E27FC236}">
                  <a16:creationId xmlns:a16="http://schemas.microsoft.com/office/drawing/2014/main" id="{BD9F60CF-E137-BF4B-BC10-A8B1CBE68B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5417" y="17805623"/>
              <a:ext cx="9106125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4500" b="1" dirty="0">
                  <a:solidFill>
                    <a:srgbClr val="D71920"/>
                  </a:solidFill>
                  <a:latin typeface="+mj-lt"/>
                  <a:cs typeface="Arial" charset="0"/>
                </a:rPr>
                <a:t>Introduction</a:t>
              </a:r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943A5455-FFBD-8743-96D2-44803E0A17E4}"/>
                </a:ext>
              </a:extLst>
            </p:cNvPr>
            <p:cNvCxnSpPr/>
            <p:nvPr/>
          </p:nvCxnSpPr>
          <p:spPr>
            <a:xfrm>
              <a:off x="1605417" y="17504228"/>
              <a:ext cx="9106125" cy="0"/>
            </a:xfrm>
            <a:prstGeom prst="line">
              <a:avLst/>
            </a:prstGeom>
            <a:ln w="635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18">
            <a:extLst>
              <a:ext uri="{FF2B5EF4-FFF2-40B4-BE49-F238E27FC236}">
                <a16:creationId xmlns:a16="http://schemas.microsoft.com/office/drawing/2014/main" id="{67520065-13F9-9A4D-B373-D64FB48AF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4248" y="18898834"/>
            <a:ext cx="8844869" cy="701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How to use this template</a:t>
            </a:r>
          </a:p>
          <a:p>
            <a:endParaRPr lang="en-US" sz="3000" dirty="0"/>
          </a:p>
          <a:p>
            <a:r>
              <a:rPr lang="en-US" sz="3000" dirty="0"/>
              <a:t>Highlight this text and replace it with new text from a Microsoft Word document or other text-editing program.</a:t>
            </a:r>
          </a:p>
          <a:p>
            <a:r>
              <a:rPr lang="en-US" sz="3000" dirty="0"/>
              <a:t>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The text size for body copy and headings and the typeface has been set for you in Arial 30 pt.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If you choose to change typefaces, use common ones such as Times, Arial, or Helvetica and keep the body text between 26 and 32 points.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The text boxes and photo boxes may be resized, eliminated, or added as necessary.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The references to the department, college, and university, including the logo, should remain. 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5B6A97F-F8D5-BD40-A879-60EC8FFF3E6A}"/>
              </a:ext>
            </a:extLst>
          </p:cNvPr>
          <p:cNvGrpSpPr/>
          <p:nvPr/>
        </p:nvGrpSpPr>
        <p:grpSpPr>
          <a:xfrm>
            <a:off x="1311504" y="26694995"/>
            <a:ext cx="9106125" cy="1086225"/>
            <a:chOff x="1605417" y="17504228"/>
            <a:chExt cx="9106125" cy="1086225"/>
          </a:xfrm>
        </p:grpSpPr>
        <p:sp>
          <p:nvSpPr>
            <p:cNvPr id="73" name="TextBox 42">
              <a:extLst>
                <a:ext uri="{FF2B5EF4-FFF2-40B4-BE49-F238E27FC236}">
                  <a16:creationId xmlns:a16="http://schemas.microsoft.com/office/drawing/2014/main" id="{D5D536A4-FA57-8D45-BC03-564E4BCA03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5417" y="17805623"/>
              <a:ext cx="9106125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4500" b="1" dirty="0">
                  <a:solidFill>
                    <a:srgbClr val="D71920"/>
                  </a:solidFill>
                  <a:latin typeface="+mj-lt"/>
                  <a:cs typeface="Arial" charset="0"/>
                </a:rPr>
                <a:t>Materials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FED1B115-01A9-8845-9F6B-3B4E1729F3A9}"/>
                </a:ext>
              </a:extLst>
            </p:cNvPr>
            <p:cNvCxnSpPr/>
            <p:nvPr/>
          </p:nvCxnSpPr>
          <p:spPr>
            <a:xfrm>
              <a:off x="1605417" y="17504228"/>
              <a:ext cx="9106125" cy="0"/>
            </a:xfrm>
            <a:prstGeom prst="line">
              <a:avLst/>
            </a:prstGeom>
            <a:ln w="635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xtBox 18">
            <a:extLst>
              <a:ext uri="{FF2B5EF4-FFF2-40B4-BE49-F238E27FC236}">
                <a16:creationId xmlns:a16="http://schemas.microsoft.com/office/drawing/2014/main" id="{A8968D6E-A236-BF48-AEFF-55AE5DFCE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4248" y="28019099"/>
            <a:ext cx="9106125" cy="10248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Text</a:t>
            </a:r>
          </a:p>
          <a:p>
            <a:endParaRPr lang="en-US" sz="3000" dirty="0"/>
          </a:p>
          <a:p>
            <a:r>
              <a:rPr lang="en-US" sz="3000" dirty="0"/>
              <a:t>Be sure to spell check all text and have trusted colleagues proofread the poster. In general, authors should: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• Use the active tense</a:t>
            </a:r>
          </a:p>
          <a:p>
            <a:r>
              <a:rPr lang="en-US" sz="3000" dirty="0"/>
              <a:t>• Simplify text by using bullet points</a:t>
            </a:r>
          </a:p>
          <a:p>
            <a:r>
              <a:rPr lang="en-US" sz="3000" dirty="0"/>
              <a:t>• Use colored graphs and charts</a:t>
            </a:r>
          </a:p>
          <a:p>
            <a:r>
              <a:rPr lang="en-US" sz="3000" dirty="0"/>
              <a:t>• Use bold to provide emphasis; avoid capitals </a:t>
            </a:r>
            <a:br>
              <a:rPr lang="en-US" sz="3000" dirty="0"/>
            </a:br>
            <a:r>
              <a:rPr lang="en-US" sz="3000" dirty="0"/>
              <a:t>  and underlining</a:t>
            </a:r>
          </a:p>
          <a:p>
            <a:r>
              <a:rPr lang="en-US" sz="3000" dirty="0"/>
              <a:t>• Avoid long numerical tables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Authors should re-write their paper so that it is suitable for the brevity of the poster format. Respect your audience–as a general rule, less is more. </a:t>
            </a:r>
          </a:p>
          <a:p>
            <a:endParaRPr lang="en-US" sz="3000" dirty="0"/>
          </a:p>
          <a:p>
            <a:r>
              <a:rPr lang="en-US" sz="3000" dirty="0"/>
              <a:t>Use a generous amount of white space to separate elements and avoid data overkill. </a:t>
            </a:r>
          </a:p>
          <a:p>
            <a:endParaRPr lang="en-US" sz="3000" dirty="0"/>
          </a:p>
          <a:p>
            <a:r>
              <a:rPr lang="en-US" sz="3000" dirty="0"/>
              <a:t>Refer to Web sites or other sources to provide a more in-depth understanding of the research.</a:t>
            </a:r>
          </a:p>
        </p:txBody>
      </p:sp>
      <p:sp>
        <p:nvSpPr>
          <p:cNvPr id="76" name="TextBox 42">
            <a:extLst>
              <a:ext uri="{FF2B5EF4-FFF2-40B4-BE49-F238E27FC236}">
                <a16:creationId xmlns:a16="http://schemas.microsoft.com/office/drawing/2014/main" id="{9DA194B8-4489-5848-9A10-9662D02D3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3888" y="6286360"/>
            <a:ext cx="910612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500" b="1" dirty="0">
                <a:solidFill>
                  <a:srgbClr val="D71920"/>
                </a:solidFill>
                <a:cs typeface="Arial" charset="0"/>
              </a:rPr>
              <a:t>Methodology</a:t>
            </a:r>
          </a:p>
        </p:txBody>
      </p:sp>
      <p:sp>
        <p:nvSpPr>
          <p:cNvPr id="77" name="TextBox 18">
            <a:extLst>
              <a:ext uri="{FF2B5EF4-FFF2-40B4-BE49-F238E27FC236}">
                <a16:creationId xmlns:a16="http://schemas.microsoft.com/office/drawing/2014/main" id="{4954BC29-5986-A347-B41B-C9DB335F7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57732" y="7523476"/>
            <a:ext cx="8844869" cy="840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Images</a:t>
            </a:r>
          </a:p>
          <a:p>
            <a:endParaRPr lang="en-US" sz="3000" dirty="0"/>
          </a:p>
          <a:p>
            <a:r>
              <a:rPr lang="en-US" sz="3000" dirty="0"/>
              <a:t>TIFFs are the preferred file format for images appearing in printed posters. Avoid the use of low-resolution jpgs, especially those downloaded from the Internet, as they will reproduce poorly.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In order to insert an image, use the menu toolbar at the top of your screen. </a:t>
            </a:r>
          </a:p>
          <a:p>
            <a:endParaRPr lang="en-US" sz="3000" dirty="0"/>
          </a:p>
          <a:p>
            <a:r>
              <a:rPr lang="en-US" sz="3000" dirty="0"/>
              <a:t>Select: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Insert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Picture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Picture From file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Find and select the correct file on your computer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Press OK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Be aware of the image size you are importing.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E6B778C2-0E08-594B-9E9A-E2D946AB8667}"/>
              </a:ext>
            </a:extLst>
          </p:cNvPr>
          <p:cNvGrpSpPr/>
          <p:nvPr/>
        </p:nvGrpSpPr>
        <p:grpSpPr>
          <a:xfrm>
            <a:off x="11925075" y="16378062"/>
            <a:ext cx="9106125" cy="1086225"/>
            <a:chOff x="1605417" y="17504228"/>
            <a:chExt cx="9106125" cy="1086225"/>
          </a:xfrm>
        </p:grpSpPr>
        <p:sp>
          <p:nvSpPr>
            <p:cNvPr id="79" name="TextBox 42">
              <a:extLst>
                <a:ext uri="{FF2B5EF4-FFF2-40B4-BE49-F238E27FC236}">
                  <a16:creationId xmlns:a16="http://schemas.microsoft.com/office/drawing/2014/main" id="{17286657-E5EE-324D-AE46-9F9D178FC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5417" y="17805623"/>
              <a:ext cx="9106125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4500" b="1" dirty="0">
                  <a:solidFill>
                    <a:srgbClr val="D71920"/>
                  </a:solidFill>
                  <a:cs typeface="Arial" charset="0"/>
                </a:rPr>
                <a:t>Results/Data Analysis</a:t>
              </a:r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D5900C7A-DDEA-A94D-BEDF-2FEE41C28AFE}"/>
                </a:ext>
              </a:extLst>
            </p:cNvPr>
            <p:cNvCxnSpPr/>
            <p:nvPr/>
          </p:nvCxnSpPr>
          <p:spPr>
            <a:xfrm>
              <a:off x="1605417" y="17504228"/>
              <a:ext cx="9106125" cy="0"/>
            </a:xfrm>
            <a:prstGeom prst="line">
              <a:avLst/>
            </a:prstGeom>
            <a:ln w="635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TextBox 18">
            <a:extLst>
              <a:ext uri="{FF2B5EF4-FFF2-40B4-BE49-F238E27FC236}">
                <a16:creationId xmlns:a16="http://schemas.microsoft.com/office/drawing/2014/main" id="{D15202F3-BF54-E149-958A-ED3F4927D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64429" y="17817093"/>
            <a:ext cx="9106125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Charts</a:t>
            </a:r>
          </a:p>
          <a:p>
            <a:endParaRPr lang="en-US" sz="3000" dirty="0"/>
          </a:p>
          <a:p>
            <a:r>
              <a:rPr lang="en-US" sz="3000" dirty="0"/>
              <a:t>Use Excel spreadsheets to auto-generate branded graphs, charts, and tables.</a:t>
            </a:r>
          </a:p>
          <a:p>
            <a:endParaRPr lang="en-US" sz="3000" dirty="0"/>
          </a:p>
          <a:p>
            <a:r>
              <a:rPr lang="en-US" sz="3000" dirty="0"/>
              <a:t>In order to insert a chart, use the menu toolbar at the top of your screen.</a:t>
            </a:r>
          </a:p>
          <a:p>
            <a:endParaRPr lang="en-US" sz="3000" dirty="0"/>
          </a:p>
          <a:p>
            <a:r>
              <a:rPr lang="en-US" sz="3000" dirty="0"/>
              <a:t>Select: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Insert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Chart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Find and select the preferred chart style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Input the correct facts and figures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Save</a:t>
            </a:r>
          </a:p>
        </p:txBody>
      </p:sp>
      <p:sp>
        <p:nvSpPr>
          <p:cNvPr id="89" name="TextBox 18">
            <a:extLst>
              <a:ext uri="{FF2B5EF4-FFF2-40B4-BE49-F238E27FC236}">
                <a16:creationId xmlns:a16="http://schemas.microsoft.com/office/drawing/2014/main" id="{F25BD126-81C7-D749-9E58-E63C0510A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0114" y="15757671"/>
            <a:ext cx="9106125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Printing</a:t>
            </a:r>
          </a:p>
          <a:p>
            <a:endParaRPr lang="en-US" sz="3000" dirty="0"/>
          </a:p>
          <a:p>
            <a:r>
              <a:rPr lang="en-US" sz="3000" dirty="0"/>
              <a:t>UNMC Printing Services can print posters. </a:t>
            </a:r>
          </a:p>
          <a:p>
            <a:endParaRPr lang="en-US" sz="3000" dirty="0"/>
          </a:p>
          <a:p>
            <a:r>
              <a:rPr lang="en-US" sz="3000" dirty="0"/>
              <a:t>For pricing and other information, contact UNMC Printing Services at 402-559-4282 or send an email to print4u@unmc.edu.</a:t>
            </a:r>
          </a:p>
          <a:p>
            <a:r>
              <a:rPr lang="en-US" sz="3000" dirty="0"/>
              <a:t> </a:t>
            </a:r>
          </a:p>
          <a:p>
            <a:r>
              <a:rPr lang="en-US" sz="3000" b="1" dirty="0"/>
              <a:t>Plan ahead</a:t>
            </a:r>
          </a:p>
          <a:p>
            <a:endParaRPr lang="en-US" sz="3000" dirty="0"/>
          </a:p>
          <a:p>
            <a:r>
              <a:rPr lang="en-US" sz="3000" dirty="0"/>
              <a:t>Allow five business days to complete the order.</a:t>
            </a:r>
          </a:p>
        </p:txBody>
      </p:sp>
      <p:sp>
        <p:nvSpPr>
          <p:cNvPr id="90" name="TextBox 18">
            <a:extLst>
              <a:ext uri="{FF2B5EF4-FFF2-40B4-BE49-F238E27FC236}">
                <a16:creationId xmlns:a16="http://schemas.microsoft.com/office/drawing/2014/main" id="{442D10CA-EB6C-B14B-A1CF-61A1355BB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0114" y="23263852"/>
            <a:ext cx="917144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dirty="0"/>
              <a:t>Check to make sure you’ve acknowledged all </a:t>
            </a:r>
            <a:br>
              <a:rPr lang="en-US" sz="3000" dirty="0"/>
            </a:br>
            <a:r>
              <a:rPr lang="en-US" sz="3000" dirty="0"/>
              <a:t>partner and funding agencies, either with text or with their logos. 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D0CD756-EE71-8E46-B603-E353BC5F1C86}"/>
              </a:ext>
            </a:extLst>
          </p:cNvPr>
          <p:cNvGrpSpPr/>
          <p:nvPr/>
        </p:nvGrpSpPr>
        <p:grpSpPr>
          <a:xfrm>
            <a:off x="22650115" y="21846899"/>
            <a:ext cx="9171439" cy="1118882"/>
            <a:chOff x="12055703" y="17504228"/>
            <a:chExt cx="9171439" cy="1118882"/>
          </a:xfrm>
        </p:grpSpPr>
        <p:sp>
          <p:nvSpPr>
            <p:cNvPr id="92" name="TextBox 42">
              <a:extLst>
                <a:ext uri="{FF2B5EF4-FFF2-40B4-BE49-F238E27FC236}">
                  <a16:creationId xmlns:a16="http://schemas.microsoft.com/office/drawing/2014/main" id="{D8D6E868-6AD1-B541-9D54-E8B9570DDD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55703" y="17838280"/>
              <a:ext cx="9106125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4500" b="1" dirty="0">
                  <a:solidFill>
                    <a:srgbClr val="D71920"/>
                  </a:solidFill>
                  <a:cs typeface="Arial" charset="0"/>
                </a:rPr>
                <a:t>Acknowledgements</a:t>
              </a:r>
            </a:p>
          </p:txBody>
        </p: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D23F62F6-B540-BF41-B19B-BCB077104F9A}"/>
                </a:ext>
              </a:extLst>
            </p:cNvPr>
            <p:cNvCxnSpPr/>
            <p:nvPr/>
          </p:nvCxnSpPr>
          <p:spPr>
            <a:xfrm>
              <a:off x="12121017" y="17504228"/>
              <a:ext cx="9106125" cy="0"/>
            </a:xfrm>
            <a:prstGeom prst="line">
              <a:avLst/>
            </a:prstGeom>
            <a:ln w="635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>
            <a:extLst>
              <a:ext uri="{FF2B5EF4-FFF2-40B4-BE49-F238E27FC236}">
                <a16:creationId xmlns:a16="http://schemas.microsoft.com/office/drawing/2014/main" id="{2D61DAF3-B947-8B48-98B7-02AC6FC0D730}"/>
              </a:ext>
            </a:extLst>
          </p:cNvPr>
          <p:cNvSpPr/>
          <p:nvPr/>
        </p:nvSpPr>
        <p:spPr>
          <a:xfrm>
            <a:off x="22733354" y="26234514"/>
            <a:ext cx="9088199" cy="7782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18">
            <a:extLst>
              <a:ext uri="{FF2B5EF4-FFF2-40B4-BE49-F238E27FC236}">
                <a16:creationId xmlns:a16="http://schemas.microsoft.com/office/drawing/2014/main" id="{25B5A10D-33F3-1E42-869D-7634E94A42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5487" y="27838913"/>
            <a:ext cx="7884749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>
                <a:latin typeface="+mj-lt"/>
                <a:cs typeface="Arial" charset="0"/>
              </a:rPr>
              <a:t>Use as needed or delete. </a:t>
            </a:r>
            <a:r>
              <a:rPr lang="en-US" sz="3000" dirty="0" err="1">
                <a:latin typeface="+mj-lt"/>
                <a:cs typeface="Arial" charset="0"/>
              </a:rPr>
              <a:t>Quis</a:t>
            </a:r>
            <a:r>
              <a:rPr lang="en-US" sz="3000" dirty="0">
                <a:latin typeface="+mj-lt"/>
                <a:cs typeface="Arial" charset="0"/>
              </a:rPr>
              <a:t> a </a:t>
            </a:r>
            <a:r>
              <a:rPr lang="en-US" sz="3000" dirty="0" err="1">
                <a:latin typeface="+mj-lt"/>
                <a:cs typeface="Arial" charset="0"/>
              </a:rPr>
              <a:t>consequatia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nitati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omnimpo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rporernat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laborro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blaborio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comnis</a:t>
            </a:r>
            <a:r>
              <a:rPr lang="en-US" sz="3000" dirty="0">
                <a:latin typeface="+mj-lt"/>
                <a:cs typeface="Arial" charset="0"/>
              </a:rPr>
              <a:t> doles </a:t>
            </a:r>
            <a:r>
              <a:rPr lang="en-US" sz="3000" dirty="0" err="1">
                <a:latin typeface="+mj-lt"/>
                <a:cs typeface="Arial" charset="0"/>
              </a:rPr>
              <a:t>veligniatur</a:t>
            </a:r>
            <a:r>
              <a:rPr lang="en-US" sz="3000" dirty="0">
                <a:latin typeface="+mj-lt"/>
                <a:cs typeface="Arial" charset="0"/>
              </a:rPr>
              <a:t>? </a:t>
            </a:r>
            <a:r>
              <a:rPr lang="en-US" sz="3000" dirty="0" err="1">
                <a:latin typeface="+mj-lt"/>
                <a:cs typeface="Arial" charset="0"/>
              </a:rPr>
              <a:t>Quia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dus</a:t>
            </a:r>
            <a:r>
              <a:rPr lang="en-US" sz="3000" dirty="0">
                <a:latin typeface="+mj-lt"/>
                <a:cs typeface="Arial" charset="0"/>
              </a:rPr>
              <a:t>, </a:t>
            </a:r>
            <a:r>
              <a:rPr lang="en-US" sz="3000" dirty="0" err="1">
                <a:latin typeface="+mj-lt"/>
                <a:cs typeface="Arial" charset="0"/>
              </a:rPr>
              <a:t>eos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eum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quam</a:t>
            </a:r>
            <a:r>
              <a:rPr lang="en-US" sz="3000" dirty="0">
                <a:latin typeface="+mj-lt"/>
                <a:cs typeface="Arial" charset="0"/>
              </a:rPr>
              <a:t>, cum quid </a:t>
            </a:r>
            <a:r>
              <a:rPr lang="en-US" sz="3000" dirty="0" err="1">
                <a:latin typeface="+mj-lt"/>
                <a:cs typeface="Arial" charset="0"/>
              </a:rPr>
              <a:t>minusan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turerundis</a:t>
            </a:r>
            <a:r>
              <a:rPr lang="en-US" sz="3000" dirty="0">
                <a:latin typeface="+mj-lt"/>
                <a:cs typeface="Arial" charset="0"/>
              </a:rPr>
              <a:t> as con </a:t>
            </a:r>
            <a:r>
              <a:rPr lang="en-US" sz="3000" dirty="0" err="1">
                <a:latin typeface="+mj-lt"/>
                <a:cs typeface="Arial" charset="0"/>
              </a:rPr>
              <a:t>cumquis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est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quibus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volestia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veles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nectem</a:t>
            </a:r>
            <a:r>
              <a:rPr lang="en-US" sz="3000" dirty="0">
                <a:latin typeface="+mj-lt"/>
                <a:cs typeface="Arial" charset="0"/>
              </a:rPr>
              <a:t> as </a:t>
            </a:r>
            <a:r>
              <a:rPr lang="en-US" sz="3000" dirty="0" err="1">
                <a:latin typeface="+mj-lt"/>
                <a:cs typeface="Arial" charset="0"/>
              </a:rPr>
              <a:t>eos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eum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imus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aut</a:t>
            </a:r>
            <a:r>
              <a:rPr lang="en-US" sz="3000" dirty="0">
                <a:latin typeface="+mj-lt"/>
                <a:cs typeface="Arial" charset="0"/>
              </a:rPr>
              <a:t> et </a:t>
            </a:r>
            <a:r>
              <a:rPr lang="en-US" sz="3000" dirty="0" err="1">
                <a:latin typeface="+mj-lt"/>
                <a:cs typeface="Arial" charset="0"/>
              </a:rPr>
              <a:t>officat</a:t>
            </a:r>
            <a:r>
              <a:rPr lang="en-US" sz="3000" dirty="0">
                <a:latin typeface="+mj-lt"/>
                <a:cs typeface="Arial" charset="0"/>
              </a:rPr>
              <a:t> di </a:t>
            </a:r>
            <a:r>
              <a:rPr lang="en-US" sz="3000" dirty="0" err="1">
                <a:latin typeface="+mj-lt"/>
                <a:cs typeface="Arial" charset="0"/>
              </a:rPr>
              <a:t>bereped</a:t>
            </a:r>
            <a:r>
              <a:rPr lang="en-US" sz="3000" dirty="0">
                <a:latin typeface="+mj-lt"/>
                <a:cs typeface="Arial" charset="0"/>
              </a:rPr>
              <a:t> qui res es </a:t>
            </a:r>
            <a:r>
              <a:rPr lang="en-US" sz="3000" dirty="0" err="1">
                <a:latin typeface="+mj-lt"/>
                <a:cs typeface="Arial" charset="0"/>
              </a:rPr>
              <a:t>sitam</a:t>
            </a:r>
            <a:r>
              <a:rPr lang="en-US" sz="3000" dirty="0">
                <a:latin typeface="+mj-lt"/>
                <a:cs typeface="Arial" charset="0"/>
              </a:rPr>
              <a:t>, od </a:t>
            </a:r>
            <a:r>
              <a:rPr lang="en-US" sz="3000" dirty="0" err="1">
                <a:latin typeface="+mj-lt"/>
                <a:cs typeface="Arial" charset="0"/>
              </a:rPr>
              <a:t>magnatibus</a:t>
            </a:r>
            <a:r>
              <a:rPr lang="en-US" sz="3000" dirty="0">
                <a:latin typeface="+mj-lt"/>
                <a:cs typeface="Arial" charset="0"/>
              </a:rPr>
              <a:t>, omnia </a:t>
            </a:r>
            <a:r>
              <a:rPr lang="en-US" sz="3000" dirty="0" err="1">
                <a:latin typeface="+mj-lt"/>
                <a:cs typeface="Arial" charset="0"/>
              </a:rPr>
              <a:t>sinimus</a:t>
            </a:r>
            <a:r>
              <a:rPr lang="en-US" sz="3000" dirty="0">
                <a:latin typeface="+mj-lt"/>
                <a:cs typeface="Arial" charset="0"/>
              </a:rPr>
              <a:t> et </a:t>
            </a:r>
            <a:r>
              <a:rPr lang="en-US" sz="3000" dirty="0" err="1">
                <a:latin typeface="+mj-lt"/>
                <a:cs typeface="Arial" charset="0"/>
              </a:rPr>
              <a:t>aut</a:t>
            </a:r>
            <a:r>
              <a:rPr lang="en-US" sz="3000" dirty="0">
                <a:latin typeface="+mj-lt"/>
                <a:cs typeface="Arial" charset="0"/>
              </a:rPr>
              <a:t> as </a:t>
            </a:r>
            <a:r>
              <a:rPr lang="en-US" sz="3000" dirty="0" err="1">
                <a:latin typeface="+mj-lt"/>
                <a:cs typeface="Arial" charset="0"/>
              </a:rPr>
              <a:t>quae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conempe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rnatiis</a:t>
            </a:r>
            <a:r>
              <a:rPr lang="en-US" sz="3000" dirty="0">
                <a:latin typeface="+mj-lt"/>
                <a:cs typeface="Arial" charset="0"/>
              </a:rPr>
              <a:t> sunt </a:t>
            </a:r>
            <a:r>
              <a:rPr lang="en-US" sz="3000" dirty="0" err="1">
                <a:latin typeface="+mj-lt"/>
                <a:cs typeface="Arial" charset="0"/>
              </a:rPr>
              <a:t>voluptibus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aut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ut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exernat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ut</a:t>
            </a:r>
            <a:r>
              <a:rPr lang="en-US" sz="3000" dirty="0">
                <a:latin typeface="+mj-lt"/>
                <a:cs typeface="Arial" charset="0"/>
              </a:rPr>
              <a:t> am </a:t>
            </a:r>
            <a:r>
              <a:rPr lang="en-US" sz="3000" dirty="0" err="1">
                <a:latin typeface="+mj-lt"/>
                <a:cs typeface="Arial" charset="0"/>
              </a:rPr>
              <a:t>doluptiisque</a:t>
            </a:r>
            <a:r>
              <a:rPr lang="en-US" sz="3000" dirty="0">
                <a:latin typeface="+mj-lt"/>
                <a:cs typeface="Arial" charset="0"/>
              </a:rPr>
              <a:t> vel id que </a:t>
            </a:r>
            <a:r>
              <a:rPr lang="en-US" sz="3000" dirty="0" err="1">
                <a:latin typeface="+mj-lt"/>
                <a:cs typeface="Arial" charset="0"/>
              </a:rPr>
              <a:t>illatem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porrunt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enient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asperume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nonsectibus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aut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eum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quis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sitem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labo</a:t>
            </a:r>
            <a:r>
              <a:rPr lang="en-US" sz="3000" dirty="0">
                <a:latin typeface="+mj-lt"/>
                <a:cs typeface="Arial" charset="0"/>
              </a:rPr>
              <a:t>. </a:t>
            </a:r>
            <a:r>
              <a:rPr lang="en-US" sz="3000" dirty="0" err="1">
                <a:latin typeface="+mj-lt"/>
                <a:cs typeface="Arial" charset="0"/>
              </a:rPr>
              <a:t>Itamendae</a:t>
            </a:r>
            <a:r>
              <a:rPr lang="en-US" sz="3000" dirty="0">
                <a:latin typeface="+mj-lt"/>
                <a:cs typeface="Arial" charset="0"/>
              </a:rPr>
              <a:t>. To es </a:t>
            </a:r>
            <a:r>
              <a:rPr lang="en-US" sz="3000" dirty="0" err="1">
                <a:latin typeface="+mj-lt"/>
                <a:cs typeface="Arial" charset="0"/>
              </a:rPr>
              <a:t>estium</a:t>
            </a:r>
            <a:endParaRPr lang="en-US" sz="3000" dirty="0">
              <a:latin typeface="+mj-lt"/>
              <a:cs typeface="Arial" charset="0"/>
            </a:endParaRPr>
          </a:p>
        </p:txBody>
      </p:sp>
      <p:sp>
        <p:nvSpPr>
          <p:cNvPr id="96" name="TextBox 42">
            <a:extLst>
              <a:ext uri="{FF2B5EF4-FFF2-40B4-BE49-F238E27FC236}">
                <a16:creationId xmlns:a16="http://schemas.microsoft.com/office/drawing/2014/main" id="{4008EA74-DDD7-6A4E-9924-4B8C33635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95487" y="26762046"/>
            <a:ext cx="7884749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500" b="1" dirty="0">
                <a:solidFill>
                  <a:srgbClr val="D71920"/>
                </a:solidFill>
                <a:cs typeface="Arial" charset="0"/>
              </a:rPr>
              <a:t>Callout Box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6AAD64E-05F9-6944-96EC-DB78D9444E47}"/>
              </a:ext>
            </a:extLst>
          </p:cNvPr>
          <p:cNvSpPr txBox="1"/>
          <p:nvPr/>
        </p:nvSpPr>
        <p:spPr>
          <a:xfrm>
            <a:off x="22572103" y="12507037"/>
            <a:ext cx="9131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i="1" dirty="0"/>
              <a:t>Captions set in a serif style font such as Arial, 18 to 24 size, italic style.</a:t>
            </a:r>
            <a:endParaRPr lang="en-US" sz="2000" dirty="0"/>
          </a:p>
        </p:txBody>
      </p:sp>
      <p:graphicFrame>
        <p:nvGraphicFramePr>
          <p:cNvPr id="98" name="Chart 97">
            <a:extLst>
              <a:ext uri="{FF2B5EF4-FFF2-40B4-BE49-F238E27FC236}">
                <a16:creationId xmlns:a16="http://schemas.microsoft.com/office/drawing/2014/main" id="{573A667A-B41F-0C42-9007-6338FFD98C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1160037"/>
              </p:ext>
            </p:extLst>
          </p:nvPr>
        </p:nvGraphicFramePr>
        <p:xfrm>
          <a:off x="11957732" y="25039502"/>
          <a:ext cx="9106124" cy="53752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9" name="Chart 98">
            <a:extLst>
              <a:ext uri="{FF2B5EF4-FFF2-40B4-BE49-F238E27FC236}">
                <a16:creationId xmlns:a16="http://schemas.microsoft.com/office/drawing/2014/main" id="{84D406DA-1327-DF47-A657-E01F14E9B3C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3200447"/>
              </p:ext>
            </p:extLst>
          </p:nvPr>
        </p:nvGraphicFramePr>
        <p:xfrm>
          <a:off x="12003888" y="32180806"/>
          <a:ext cx="9106117" cy="7391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78B135D8-5383-9F4E-B6CD-FA02DC739EDE}"/>
              </a:ext>
            </a:extLst>
          </p:cNvPr>
          <p:cNvCxnSpPr/>
          <p:nvPr/>
        </p:nvCxnSpPr>
        <p:spPr>
          <a:xfrm>
            <a:off x="11983132" y="31044972"/>
            <a:ext cx="9106125" cy="0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" name="Table 44">
            <a:extLst>
              <a:ext uri="{FF2B5EF4-FFF2-40B4-BE49-F238E27FC236}">
                <a16:creationId xmlns:a16="http://schemas.microsoft.com/office/drawing/2014/main" id="{FA6218CD-9B42-B341-913F-03EE4D77AB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338057"/>
              </p:ext>
            </p:extLst>
          </p:nvPr>
        </p:nvGraphicFramePr>
        <p:xfrm>
          <a:off x="22650123" y="7692104"/>
          <a:ext cx="9106116" cy="456270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76529">
                  <a:extLst>
                    <a:ext uri="{9D8B030D-6E8A-4147-A177-3AD203B41FA5}">
                      <a16:colId xmlns:a16="http://schemas.microsoft.com/office/drawing/2014/main" val="1732671973"/>
                    </a:ext>
                  </a:extLst>
                </a:gridCol>
                <a:gridCol w="2276529">
                  <a:extLst>
                    <a:ext uri="{9D8B030D-6E8A-4147-A177-3AD203B41FA5}">
                      <a16:colId xmlns:a16="http://schemas.microsoft.com/office/drawing/2014/main" val="1786109405"/>
                    </a:ext>
                  </a:extLst>
                </a:gridCol>
                <a:gridCol w="2276529">
                  <a:extLst>
                    <a:ext uri="{9D8B030D-6E8A-4147-A177-3AD203B41FA5}">
                      <a16:colId xmlns:a16="http://schemas.microsoft.com/office/drawing/2014/main" val="1039310612"/>
                    </a:ext>
                  </a:extLst>
                </a:gridCol>
                <a:gridCol w="2276529">
                  <a:extLst>
                    <a:ext uri="{9D8B030D-6E8A-4147-A177-3AD203B41FA5}">
                      <a16:colId xmlns:a16="http://schemas.microsoft.com/office/drawing/2014/main" val="3591522898"/>
                    </a:ext>
                  </a:extLst>
                </a:gridCol>
              </a:tblGrid>
              <a:tr h="912571"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Table A - Title</a:t>
                      </a:r>
                    </a:p>
                  </a:txBody>
                  <a:tcPr marL="58977" marR="58977" marT="29489" marB="29489" anchor="ctr"/>
                </a:tc>
                <a:tc hMerge="1"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tc hMerge="1"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tc hMerge="1"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2684487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689084945"/>
                  </a:ext>
                </a:extLst>
              </a:tr>
              <a:tr h="912571"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1123044762"/>
                  </a:ext>
                </a:extLst>
              </a:tr>
              <a:tr h="912571"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2372248755"/>
                  </a:ext>
                </a:extLst>
              </a:tr>
              <a:tr h="912571"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281358776"/>
                  </a:ext>
                </a:extLst>
              </a:tr>
            </a:tbl>
          </a:graphicData>
        </a:graphic>
      </p:graphicFrame>
      <p:sp>
        <p:nvSpPr>
          <p:cNvPr id="103" name="TextBox 42">
            <a:extLst>
              <a:ext uri="{FF2B5EF4-FFF2-40B4-BE49-F238E27FC236}">
                <a16:creationId xmlns:a16="http://schemas.microsoft.com/office/drawing/2014/main" id="{048A4DA8-86D0-C440-87E6-D4C276718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17459" y="6286360"/>
            <a:ext cx="910612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500" b="1" dirty="0">
                <a:solidFill>
                  <a:srgbClr val="D71920"/>
                </a:solidFill>
                <a:cs typeface="Arial" charset="0"/>
              </a:rPr>
              <a:t>Results, continued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77AC73E1-5DCD-CF47-9E55-2C76B1CF422F}"/>
              </a:ext>
            </a:extLst>
          </p:cNvPr>
          <p:cNvGrpSpPr/>
          <p:nvPr/>
        </p:nvGrpSpPr>
        <p:grpSpPr>
          <a:xfrm>
            <a:off x="22734590" y="14114165"/>
            <a:ext cx="9106125" cy="1086225"/>
            <a:chOff x="1605417" y="17504228"/>
            <a:chExt cx="9106125" cy="1086225"/>
          </a:xfrm>
        </p:grpSpPr>
        <p:sp>
          <p:nvSpPr>
            <p:cNvPr id="107" name="TextBox 42">
              <a:extLst>
                <a:ext uri="{FF2B5EF4-FFF2-40B4-BE49-F238E27FC236}">
                  <a16:creationId xmlns:a16="http://schemas.microsoft.com/office/drawing/2014/main" id="{354C05B8-E1CC-5043-AD44-9DE63AEBC2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5417" y="17805623"/>
              <a:ext cx="9106125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4500" b="1" dirty="0">
                  <a:solidFill>
                    <a:srgbClr val="D71920"/>
                  </a:solidFill>
                  <a:cs typeface="Arial" charset="0"/>
                </a:rPr>
                <a:t>Conclusion</a:t>
              </a:r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909A0F71-0905-E64E-A2EA-7B5FDD7E4811}"/>
                </a:ext>
              </a:extLst>
            </p:cNvPr>
            <p:cNvCxnSpPr/>
            <p:nvPr/>
          </p:nvCxnSpPr>
          <p:spPr>
            <a:xfrm>
              <a:off x="1605417" y="17504228"/>
              <a:ext cx="9106125" cy="0"/>
            </a:xfrm>
            <a:prstGeom prst="line">
              <a:avLst/>
            </a:prstGeom>
            <a:ln w="635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70999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OMAHA">
      <a:dk1>
        <a:srgbClr val="000000"/>
      </a:dk1>
      <a:lt1>
        <a:srgbClr val="FFFFFF"/>
      </a:lt1>
      <a:dk2>
        <a:srgbClr val="626568"/>
      </a:dk2>
      <a:lt2>
        <a:srgbClr val="E7E6E6"/>
      </a:lt2>
      <a:accent1>
        <a:srgbClr val="FF0000"/>
      </a:accent1>
      <a:accent2>
        <a:srgbClr val="AB0000"/>
      </a:accent2>
      <a:accent3>
        <a:srgbClr val="6A0000"/>
      </a:accent3>
      <a:accent4>
        <a:srgbClr val="370000"/>
      </a:accent4>
      <a:accent5>
        <a:srgbClr val="000000"/>
      </a:accent5>
      <a:accent6>
        <a:srgbClr val="454545"/>
      </a:accent6>
      <a:hlink>
        <a:srgbClr val="D61920"/>
      </a:hlink>
      <a:folHlink>
        <a:srgbClr val="BCBB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B4EE1ED631E14D85A24939D16C8936" ma:contentTypeVersion="13" ma:contentTypeDescription="Create a new document." ma:contentTypeScope="" ma:versionID="6017f67bb77ff6d9be2d221c77aa995f">
  <xsd:schema xmlns:xsd="http://www.w3.org/2001/XMLSchema" xmlns:xs="http://www.w3.org/2001/XMLSchema" xmlns:p="http://schemas.microsoft.com/office/2006/metadata/properties" xmlns:ns2="95982f6c-2172-479f-8b01-dd33fa6fbe04" xmlns:ns3="f6da95f1-0d27-4b84-83fb-450c771ae8a8" targetNamespace="http://schemas.microsoft.com/office/2006/metadata/properties" ma:root="true" ma:fieldsID="a3e421abf5162528b1592d7606c61c29" ns2:_="" ns3:_="">
    <xsd:import namespace="95982f6c-2172-479f-8b01-dd33fa6fbe04"/>
    <xsd:import namespace="f6da95f1-0d27-4b84-83fb-450c771ae8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982f6c-2172-479f-8b01-dd33fa6fbe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a95f1-0d27-4b84-83fb-450c771ae8a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28B59E-0346-4F3D-A7A9-B5EA5E66F58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451BD54-4E49-4B7E-803C-7186BBA0E6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26E6D2-7B0D-41D8-8132-9E23F3F95D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982f6c-2172-479f-8b01-dd33fa6fbe04"/>
    <ds:schemaRef ds:uri="f6da95f1-0d27-4b84-83fb-450c771ae8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703</Words>
  <Application>Microsoft Office PowerPoint</Application>
  <PresentationFormat>Custom</PresentationFormat>
  <Paragraphs>87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RESEARCH POSTER TEMPLATE</dc:title>
  <dc:creator>Angie Kennedy</dc:creator>
  <cp:lastModifiedBy>Angie Kennedy</cp:lastModifiedBy>
  <cp:revision>13</cp:revision>
  <dcterms:created xsi:type="dcterms:W3CDTF">2020-12-14T23:09:42Z</dcterms:created>
  <dcterms:modified xsi:type="dcterms:W3CDTF">2021-08-09T15:21:39Z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0x01010053B4EE1ED631E14D85A24939D16C8936</vt:lpwstr>
  </property>
</Properties>
</file>