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30"/>
    <p:restoredTop sz="96327"/>
  </p:normalViewPr>
  <p:slideViewPr>
    <p:cSldViewPr snapToGrid="0" snapToObjects="1">
      <p:cViewPr>
        <p:scale>
          <a:sx n="40" d="100"/>
          <a:sy n="40" d="100"/>
        </p:scale>
        <p:origin x="1824" y="488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/>
              <a:t>Chart A -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99-0D49-A97F-DA88044CDC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099-0D49-A97F-DA88044CDCE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099-0D49-A97F-DA88044CDC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4612575"/>
        <c:axId val="545201359"/>
      </c:barChart>
      <c:catAx>
        <c:axId val="5446125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201359"/>
        <c:crosses val="autoZero"/>
        <c:auto val="1"/>
        <c:lblAlgn val="ctr"/>
        <c:lblOffset val="100"/>
        <c:noMultiLvlLbl val="0"/>
      </c:catAx>
      <c:valAx>
        <c:axId val="5452013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46125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b="1"/>
              <a:t>Chart B -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F2A-4758-B1BE-D3F716B432A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2A-4758-B1BE-D3F716B432A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F2A-4758-B1BE-D3F716B432A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F2A-4758-B1BE-D3F716B432A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9C-1C4A-8FA5-4E949332964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9582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CA17874-46BD-AC41-AB8E-61755D46643F}"/>
              </a:ext>
            </a:extLst>
          </p:cNvPr>
          <p:cNvCxnSpPr/>
          <p:nvPr userDrawn="1"/>
        </p:nvCxnSpPr>
        <p:spPr>
          <a:xfrm>
            <a:off x="11430000" y="6408280"/>
            <a:ext cx="0" cy="25105863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6089930-D18B-564C-8889-8DBE6DB996B1}"/>
              </a:ext>
            </a:extLst>
          </p:cNvPr>
          <p:cNvCxnSpPr/>
          <p:nvPr userDrawn="1"/>
        </p:nvCxnSpPr>
        <p:spPr>
          <a:xfrm>
            <a:off x="21945600" y="6408280"/>
            <a:ext cx="0" cy="25105863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5DB7503-F134-094A-9605-C620936544C7}"/>
              </a:ext>
            </a:extLst>
          </p:cNvPr>
          <p:cNvCxnSpPr/>
          <p:nvPr userDrawn="1"/>
        </p:nvCxnSpPr>
        <p:spPr>
          <a:xfrm>
            <a:off x="32395886" y="6408280"/>
            <a:ext cx="0" cy="25105863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E9B30D0D-A9B9-FC4D-BBDD-CCDABAB276B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131173" y="29395328"/>
            <a:ext cx="5257799" cy="211881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1D0E847-D97A-8F4B-8D5C-448A3500641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43891200" cy="525780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D936DDC-1373-9246-9A23-BF5051448342}"/>
              </a:ext>
            </a:extLst>
          </p:cNvPr>
          <p:cNvCxnSpPr/>
          <p:nvPr userDrawn="1"/>
        </p:nvCxnSpPr>
        <p:spPr>
          <a:xfrm>
            <a:off x="33144960" y="28590503"/>
            <a:ext cx="9106125" cy="0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11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omaha.edu/office-of-research-and-creative-activity/compliance-and-policies/institutional-review-board.php" TargetMode="External"/><Relationship Id="rId2" Type="http://schemas.openxmlformats.org/officeDocument/2006/relationships/hyperlink" Target="https://www.unomaha.edu/university-communications/brand/writing-style-guide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hyperlink" Target="https://www.unomaha.edu/university-communications/online-brand-guide/index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5891E-2649-2545-9D6A-A89B11B1679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486400" y="1007849"/>
            <a:ext cx="37307520" cy="1176552"/>
          </a:xfrm>
          <a:prstGeom prst="rect">
            <a:avLst/>
          </a:prstGeom>
        </p:spPr>
        <p:txBody>
          <a:bodyPr/>
          <a:lstStyle/>
          <a:p>
            <a:r>
              <a:rPr lang="en-US" sz="9000" dirty="0">
                <a:solidFill>
                  <a:schemeClr val="bg1"/>
                </a:solidFill>
              </a:rPr>
              <a:t>ACADEMIC RESEARCH POSTER TEMPLATE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C2E26EC-7E29-DF47-B039-A8FC353EB016}"/>
              </a:ext>
            </a:extLst>
          </p:cNvPr>
          <p:cNvSpPr txBox="1">
            <a:spLocks/>
          </p:cNvSpPr>
          <p:nvPr/>
        </p:nvSpPr>
        <p:spPr>
          <a:xfrm>
            <a:off x="5486400" y="2481049"/>
            <a:ext cx="37307520" cy="820951"/>
          </a:xfrm>
          <a:prstGeom prst="rect">
            <a:avLst/>
          </a:prstGeom>
        </p:spPr>
        <p:txBody>
          <a:bodyPr/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dirty="0">
                <a:solidFill>
                  <a:schemeClr val="bg1"/>
                </a:solidFill>
              </a:rPr>
              <a:t>Subtitle for Academic Research Poster (48x36 inches)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2ECA037-71F1-DD4E-991A-F41E1580F81D}"/>
              </a:ext>
            </a:extLst>
          </p:cNvPr>
          <p:cNvSpPr txBox="1">
            <a:spLocks/>
          </p:cNvSpPr>
          <p:nvPr/>
        </p:nvSpPr>
        <p:spPr>
          <a:xfrm>
            <a:off x="33054246" y="1116017"/>
            <a:ext cx="9739674" cy="3240082"/>
          </a:xfrm>
          <a:prstGeom prst="rect">
            <a:avLst/>
          </a:prstGeom>
        </p:spPr>
        <p:txBody>
          <a:bodyPr/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</a:rPr>
              <a:t>CONTRIBUTORS:</a:t>
            </a:r>
          </a:p>
          <a:p>
            <a:endParaRPr lang="en-US" sz="4000" b="1" dirty="0">
              <a:solidFill>
                <a:schemeClr val="bg1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</a:rPr>
              <a:t>Contributor Name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</a:rPr>
              <a:t>Contributor Name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</a:rPr>
              <a:t>Contributor Name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chemeClr val="bg1"/>
                </a:solidFill>
              </a:rPr>
              <a:t>Contributor Name</a:t>
            </a:r>
          </a:p>
        </p:txBody>
      </p:sp>
      <p:sp>
        <p:nvSpPr>
          <p:cNvPr id="6" name="TextBox 42">
            <a:extLst>
              <a:ext uri="{FF2B5EF4-FFF2-40B4-BE49-F238E27FC236}">
                <a16:creationId xmlns:a16="http://schemas.microsoft.com/office/drawing/2014/main" id="{73F2ABFB-77E3-A24B-81CB-F59898620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5417" y="6408280"/>
            <a:ext cx="910612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500" b="1" dirty="0">
                <a:solidFill>
                  <a:srgbClr val="D71920"/>
                </a:solidFill>
                <a:latin typeface="+mj-lt"/>
                <a:cs typeface="Arial" charset="0"/>
              </a:rPr>
              <a:t>Abstract</a:t>
            </a:r>
          </a:p>
        </p:txBody>
      </p:sp>
      <p:sp>
        <p:nvSpPr>
          <p:cNvPr id="7" name="TextBox 42">
            <a:extLst>
              <a:ext uri="{FF2B5EF4-FFF2-40B4-BE49-F238E27FC236}">
                <a16:creationId xmlns:a16="http://schemas.microsoft.com/office/drawing/2014/main" id="{F8F5CE4A-6B75-4946-A7AC-148CFE4B20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55703" y="6408280"/>
            <a:ext cx="910612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500" b="1" dirty="0">
                <a:solidFill>
                  <a:srgbClr val="D71920"/>
                </a:solidFill>
                <a:latin typeface="+mj-lt"/>
                <a:cs typeface="Arial" charset="0"/>
              </a:rPr>
              <a:t>Materials</a:t>
            </a:r>
          </a:p>
        </p:txBody>
      </p:sp>
      <p:sp>
        <p:nvSpPr>
          <p:cNvPr id="8" name="TextBox 42">
            <a:extLst>
              <a:ext uri="{FF2B5EF4-FFF2-40B4-BE49-F238E27FC236}">
                <a16:creationId xmlns:a16="http://schemas.microsoft.com/office/drawing/2014/main" id="{14DF8311-0E01-224B-82AE-3DF904F79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1303" y="6408280"/>
            <a:ext cx="910612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500" b="1" dirty="0">
                <a:solidFill>
                  <a:srgbClr val="D71920"/>
                </a:solidFill>
                <a:latin typeface="+mj-lt"/>
                <a:cs typeface="Arial" charset="0"/>
              </a:rPr>
              <a:t>Results/Data Analysis</a:t>
            </a:r>
          </a:p>
        </p:txBody>
      </p:sp>
      <p:sp>
        <p:nvSpPr>
          <p:cNvPr id="9" name="TextBox 42">
            <a:extLst>
              <a:ext uri="{FF2B5EF4-FFF2-40B4-BE49-F238E27FC236}">
                <a16:creationId xmlns:a16="http://schemas.microsoft.com/office/drawing/2014/main" id="{F94AE293-A608-224C-AA6E-72A82099A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4246" y="6408280"/>
            <a:ext cx="9106125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500" b="1" dirty="0">
                <a:solidFill>
                  <a:srgbClr val="D71920"/>
                </a:solidFill>
                <a:latin typeface="+mj-lt"/>
                <a:cs typeface="Arial" charset="0"/>
              </a:rPr>
              <a:t>Conclusion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565621F-A20A-0D45-A616-440806D6096D}"/>
              </a:ext>
            </a:extLst>
          </p:cNvPr>
          <p:cNvGrpSpPr/>
          <p:nvPr/>
        </p:nvGrpSpPr>
        <p:grpSpPr>
          <a:xfrm>
            <a:off x="1605417" y="17696650"/>
            <a:ext cx="9106125" cy="1086225"/>
            <a:chOff x="1605417" y="17504228"/>
            <a:chExt cx="9106125" cy="1086225"/>
          </a:xfrm>
        </p:grpSpPr>
        <p:sp>
          <p:nvSpPr>
            <p:cNvPr id="10" name="TextBox 42">
              <a:extLst>
                <a:ext uri="{FF2B5EF4-FFF2-40B4-BE49-F238E27FC236}">
                  <a16:creationId xmlns:a16="http://schemas.microsoft.com/office/drawing/2014/main" id="{469F2B53-3D2D-EC49-B98B-331BAA886F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5417" y="17805623"/>
              <a:ext cx="9106125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4500" b="1" dirty="0">
                  <a:solidFill>
                    <a:srgbClr val="D71920"/>
                  </a:solidFill>
                  <a:latin typeface="+mj-lt"/>
                  <a:cs typeface="Arial" charset="0"/>
                </a:rPr>
                <a:t>Introduction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6FCFEA-3A67-294D-8848-FB25431BADF3}"/>
                </a:ext>
              </a:extLst>
            </p:cNvPr>
            <p:cNvCxnSpPr/>
            <p:nvPr/>
          </p:nvCxnSpPr>
          <p:spPr>
            <a:xfrm>
              <a:off x="1605417" y="17504228"/>
              <a:ext cx="9106125" cy="0"/>
            </a:xfrm>
            <a:prstGeom prst="line">
              <a:avLst/>
            </a:prstGeom>
            <a:ln w="635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7762395-42D2-CE4E-BAD7-6C71CDBEE0E3}"/>
              </a:ext>
            </a:extLst>
          </p:cNvPr>
          <p:cNvGrpSpPr/>
          <p:nvPr/>
        </p:nvGrpSpPr>
        <p:grpSpPr>
          <a:xfrm>
            <a:off x="12055703" y="18515955"/>
            <a:ext cx="9171439" cy="1118882"/>
            <a:chOff x="12055703" y="17504228"/>
            <a:chExt cx="9171439" cy="1118882"/>
          </a:xfrm>
        </p:grpSpPr>
        <p:sp>
          <p:nvSpPr>
            <p:cNvPr id="19" name="TextBox 42">
              <a:extLst>
                <a:ext uri="{FF2B5EF4-FFF2-40B4-BE49-F238E27FC236}">
                  <a16:creationId xmlns:a16="http://schemas.microsoft.com/office/drawing/2014/main" id="{25298232-EB69-144F-B5AD-F33C8B8014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55703" y="17838280"/>
              <a:ext cx="9106125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4500" b="1" dirty="0">
                  <a:solidFill>
                    <a:srgbClr val="D71920"/>
                  </a:solidFill>
                  <a:latin typeface="+mj-lt"/>
                  <a:cs typeface="Arial" charset="0"/>
                </a:rPr>
                <a:t>Methodology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0AB00CF-32D9-6548-8A65-D3E9E8850802}"/>
                </a:ext>
              </a:extLst>
            </p:cNvPr>
            <p:cNvCxnSpPr/>
            <p:nvPr/>
          </p:nvCxnSpPr>
          <p:spPr>
            <a:xfrm>
              <a:off x="12121017" y="17504228"/>
              <a:ext cx="9106125" cy="0"/>
            </a:xfrm>
            <a:prstGeom prst="line">
              <a:avLst/>
            </a:prstGeom>
            <a:ln w="635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18">
            <a:extLst>
              <a:ext uri="{FF2B5EF4-FFF2-40B4-BE49-F238E27FC236}">
                <a16:creationId xmlns:a16="http://schemas.microsoft.com/office/drawing/2014/main" id="{5514BEDE-3164-144F-A796-D9A1E3E07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5417" y="7645396"/>
            <a:ext cx="9106125" cy="9325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dirty="0"/>
              <a:t>This editable template is in the most common poster size (48” x 36”) and orientation (horizontal), check with the conference organizers for specific conference requirements regarding exact poster dimensions. </a:t>
            </a:r>
          </a:p>
          <a:p>
            <a:r>
              <a:rPr lang="en-US" sz="3000" dirty="0"/>
              <a:t> </a:t>
            </a:r>
          </a:p>
          <a:p>
            <a:r>
              <a:rPr lang="en-US" sz="3000" b="1" dirty="0"/>
              <a:t>Writing Style</a:t>
            </a:r>
          </a:p>
          <a:p>
            <a:endParaRPr lang="en-US" sz="3000" dirty="0"/>
          </a:p>
          <a:p>
            <a:r>
              <a:rPr lang="en-US" sz="3000" dirty="0"/>
              <a:t>The writing style for scientific posters should match the guidelines for your particular research discipline. Use the </a:t>
            </a:r>
            <a:r>
              <a:rPr lang="en-US" sz="3000" u="sng" dirty="0">
                <a:hlinkClick r:id="rId2"/>
              </a:rPr>
              <a:t>UNO’s Writing Style Guide</a:t>
            </a:r>
            <a:r>
              <a:rPr lang="en-US" sz="3000" dirty="0"/>
              <a:t> for general guidance with academic titles, names of campus buildings, the correct way to refer to the campus, etc.</a:t>
            </a:r>
          </a:p>
          <a:p>
            <a:r>
              <a:rPr lang="en-US" sz="3000" dirty="0"/>
              <a:t> </a:t>
            </a:r>
          </a:p>
          <a:p>
            <a:r>
              <a:rPr lang="en-US" sz="3000" b="1" dirty="0"/>
              <a:t>Campus Guidelines</a:t>
            </a:r>
          </a:p>
          <a:p>
            <a:endParaRPr lang="en-US" sz="3000" dirty="0"/>
          </a:p>
          <a:p>
            <a:r>
              <a:rPr lang="en-US" sz="3000" dirty="0"/>
              <a:t>Authors should be aware of and follow the guidelines of the </a:t>
            </a:r>
            <a:r>
              <a:rPr lang="en-US" sz="3000" u="sng" dirty="0">
                <a:hlinkClick r:id="rId3"/>
              </a:rPr>
              <a:t>Institutional Review Board</a:t>
            </a:r>
            <a:r>
              <a:rPr lang="en-US" sz="3000" dirty="0"/>
              <a:t> and the </a:t>
            </a:r>
            <a:r>
              <a:rPr lang="en-US" sz="3000" u="sng" dirty="0">
                <a:hlinkClick r:id="rId4"/>
              </a:rPr>
              <a:t>UNO Brand Guidelines</a:t>
            </a:r>
            <a:r>
              <a:rPr lang="en-US" sz="3000" dirty="0"/>
              <a:t>.</a:t>
            </a:r>
          </a:p>
        </p:txBody>
      </p:sp>
      <p:sp>
        <p:nvSpPr>
          <p:cNvPr id="30" name="TextBox 18">
            <a:extLst>
              <a:ext uri="{FF2B5EF4-FFF2-40B4-BE49-F238E27FC236}">
                <a16:creationId xmlns:a16="http://schemas.microsoft.com/office/drawing/2014/main" id="{E19D84E1-F51F-D947-84A4-0DFF627C87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8161" y="19020754"/>
            <a:ext cx="9106125" cy="7017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How to use this template</a:t>
            </a:r>
          </a:p>
          <a:p>
            <a:endParaRPr lang="en-US" sz="3000" dirty="0"/>
          </a:p>
          <a:p>
            <a:r>
              <a:rPr lang="en-US" sz="3000" dirty="0"/>
              <a:t>Highlight this text and replace it with new text from a Microsoft Word document or other text-editing program.</a:t>
            </a:r>
          </a:p>
          <a:p>
            <a:r>
              <a:rPr lang="en-US" sz="3000" dirty="0"/>
              <a:t>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The text size for body copy and headings and the typeface has been set for you in Arial 30 pt.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If you choose to change typefaces, use common ones such as Times, Arial, or Helvetica and keep the body text between 26 and 32 points.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The text boxes and photo boxes may be resized, eliminated, or added as necessary.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The references to the department, college, and university, including the logo, should remain. </a:t>
            </a:r>
          </a:p>
        </p:txBody>
      </p:sp>
      <p:sp>
        <p:nvSpPr>
          <p:cNvPr id="31" name="TextBox 18">
            <a:extLst>
              <a:ext uri="{FF2B5EF4-FFF2-40B4-BE49-F238E27FC236}">
                <a16:creationId xmlns:a16="http://schemas.microsoft.com/office/drawing/2014/main" id="{DC80FD80-FFE4-224F-B41B-E8790CC04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21016" y="7645396"/>
            <a:ext cx="9106125" cy="10248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Text</a:t>
            </a:r>
          </a:p>
          <a:p>
            <a:endParaRPr lang="en-US" sz="3000" dirty="0"/>
          </a:p>
          <a:p>
            <a:r>
              <a:rPr lang="en-US" sz="3000" dirty="0"/>
              <a:t>Be sure to spell check all text and have trusted colleagues proofread the poster. In general, authors should: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• Use the active tense</a:t>
            </a:r>
          </a:p>
          <a:p>
            <a:r>
              <a:rPr lang="en-US" sz="3000" dirty="0"/>
              <a:t>• Simplify text by using bullet points</a:t>
            </a:r>
          </a:p>
          <a:p>
            <a:r>
              <a:rPr lang="en-US" sz="3000" dirty="0"/>
              <a:t>• Use colored graphs and charts</a:t>
            </a:r>
          </a:p>
          <a:p>
            <a:r>
              <a:rPr lang="en-US" sz="3000" dirty="0"/>
              <a:t>• Use bold to provide emphasis; avoid capitals </a:t>
            </a:r>
            <a:br>
              <a:rPr lang="en-US" sz="3000" dirty="0"/>
            </a:br>
            <a:r>
              <a:rPr lang="en-US" sz="3000" dirty="0"/>
              <a:t>  and underlining</a:t>
            </a:r>
          </a:p>
          <a:p>
            <a:r>
              <a:rPr lang="en-US" sz="3000" dirty="0"/>
              <a:t>• Avoid long numerical tables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Authors should re-write their paper so that it is suitable for the brevity of the poster format. Respect your audience–as a general rule, less is more. </a:t>
            </a:r>
          </a:p>
          <a:p>
            <a:endParaRPr lang="en-US" sz="3000" dirty="0"/>
          </a:p>
          <a:p>
            <a:r>
              <a:rPr lang="en-US" sz="3000" dirty="0"/>
              <a:t>Use a generous amount of white space to separate elements and avoid data overkill. </a:t>
            </a:r>
          </a:p>
          <a:p>
            <a:endParaRPr lang="en-US" sz="3000" dirty="0"/>
          </a:p>
          <a:p>
            <a:r>
              <a:rPr lang="en-US" sz="3000" dirty="0"/>
              <a:t>Refer to Web sites or other sources to provide a more in-depth understanding of the research.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ADEA597-F072-DF41-87CC-32F6C6F6CF36}"/>
              </a:ext>
            </a:extLst>
          </p:cNvPr>
          <p:cNvSpPr txBox="1"/>
          <p:nvPr/>
        </p:nvSpPr>
        <p:spPr>
          <a:xfrm>
            <a:off x="22571303" y="30996671"/>
            <a:ext cx="9131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i="1" dirty="0"/>
              <a:t>Captions set in a serif style font such as Arial, 18 to 24 size, italic style.</a:t>
            </a:r>
            <a:endParaRPr lang="en-US" sz="2000" dirty="0"/>
          </a:p>
        </p:txBody>
      </p:sp>
      <p:sp>
        <p:nvSpPr>
          <p:cNvPr id="37" name="TextBox 18">
            <a:extLst>
              <a:ext uri="{FF2B5EF4-FFF2-40B4-BE49-F238E27FC236}">
                <a16:creationId xmlns:a16="http://schemas.microsoft.com/office/drawing/2014/main" id="{48F5C9FD-7FCB-484E-ACC3-9A0FFE8FB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18188" y="19859742"/>
            <a:ext cx="9106125" cy="840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Images</a:t>
            </a:r>
          </a:p>
          <a:p>
            <a:endParaRPr lang="en-US" sz="3000" dirty="0"/>
          </a:p>
          <a:p>
            <a:r>
              <a:rPr lang="en-US" sz="3000" dirty="0"/>
              <a:t>TIFFs are the preferred file format for images appearing in printed posters. Avoid the use of low-resolution jpgs, especially those downloaded from the Internet, as they will reproduce poorly.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In order to insert an image, use the menu toolbar at the top of your screen. </a:t>
            </a:r>
          </a:p>
          <a:p>
            <a:endParaRPr lang="en-US" sz="3000" dirty="0"/>
          </a:p>
          <a:p>
            <a:r>
              <a:rPr lang="en-US" sz="3000" dirty="0"/>
              <a:t>Select: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Insert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Picture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Picture From file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Find and select the correct file on your computer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Press OK</a:t>
            </a:r>
          </a:p>
          <a:p>
            <a:r>
              <a:rPr lang="en-US" sz="3000" dirty="0"/>
              <a:t> </a:t>
            </a:r>
          </a:p>
          <a:p>
            <a:r>
              <a:rPr lang="en-US" sz="3000" dirty="0"/>
              <a:t>Be aware of the image size you are importing.  </a:t>
            </a:r>
          </a:p>
        </p:txBody>
      </p:sp>
      <p:sp>
        <p:nvSpPr>
          <p:cNvPr id="38" name="TextBox 18">
            <a:extLst>
              <a:ext uri="{FF2B5EF4-FFF2-40B4-BE49-F238E27FC236}">
                <a16:creationId xmlns:a16="http://schemas.microsoft.com/office/drawing/2014/main" id="{F1447947-1DE2-E547-AE6A-5E52E89D6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4245" y="7645396"/>
            <a:ext cx="9106125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Printing</a:t>
            </a:r>
          </a:p>
          <a:p>
            <a:endParaRPr lang="en-US" sz="3000" dirty="0"/>
          </a:p>
          <a:p>
            <a:r>
              <a:rPr lang="en-US" sz="3000" dirty="0"/>
              <a:t>UNMC Printing Services can print posters. </a:t>
            </a:r>
          </a:p>
          <a:p>
            <a:endParaRPr lang="en-US" sz="3000" dirty="0"/>
          </a:p>
          <a:p>
            <a:r>
              <a:rPr lang="en-US" sz="3000" dirty="0"/>
              <a:t>For pricing and other information, contact UNMC Printing Services at 402-559-4282 or send an email to print4u@unmc.edu.</a:t>
            </a:r>
          </a:p>
          <a:p>
            <a:r>
              <a:rPr lang="en-US" sz="3000" dirty="0"/>
              <a:t> </a:t>
            </a:r>
          </a:p>
          <a:p>
            <a:r>
              <a:rPr lang="en-US" sz="3000" b="1" dirty="0"/>
              <a:t>Plan ahead</a:t>
            </a:r>
          </a:p>
          <a:p>
            <a:endParaRPr lang="en-US" sz="3000" dirty="0"/>
          </a:p>
          <a:p>
            <a:r>
              <a:rPr lang="en-US" sz="3000" dirty="0"/>
              <a:t>Allow five business days to complete the order.</a:t>
            </a:r>
          </a:p>
        </p:txBody>
      </p:sp>
      <p:sp>
        <p:nvSpPr>
          <p:cNvPr id="39" name="TextBox 18">
            <a:extLst>
              <a:ext uri="{FF2B5EF4-FFF2-40B4-BE49-F238E27FC236}">
                <a16:creationId xmlns:a16="http://schemas.microsoft.com/office/drawing/2014/main" id="{65266D9E-20F1-3444-889A-A1F0743E1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648213"/>
            <a:ext cx="910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000" dirty="0">
                <a:solidFill>
                  <a:schemeClr val="bg1"/>
                </a:solidFill>
              </a:rPr>
              <a:t>College Name, Department/Unit Name</a:t>
            </a:r>
          </a:p>
        </p:txBody>
      </p:sp>
      <p:graphicFrame>
        <p:nvGraphicFramePr>
          <p:cNvPr id="40" name="Chart 39">
            <a:extLst>
              <a:ext uri="{FF2B5EF4-FFF2-40B4-BE49-F238E27FC236}">
                <a16:creationId xmlns:a16="http://schemas.microsoft.com/office/drawing/2014/main" id="{2BC57213-DCEE-6849-BF4C-5C32F7D6946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7694896"/>
              </p:ext>
            </p:extLst>
          </p:nvPr>
        </p:nvGraphicFramePr>
        <p:xfrm>
          <a:off x="22571303" y="14357438"/>
          <a:ext cx="9106124" cy="4328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41" name="Chart 40">
            <a:extLst>
              <a:ext uri="{FF2B5EF4-FFF2-40B4-BE49-F238E27FC236}">
                <a16:creationId xmlns:a16="http://schemas.microsoft.com/office/drawing/2014/main" id="{060796E2-35B5-2843-BC58-D4C52510C9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7026006"/>
              </p:ext>
            </p:extLst>
          </p:nvPr>
        </p:nvGraphicFramePr>
        <p:xfrm>
          <a:off x="22617459" y="19805845"/>
          <a:ext cx="9106117" cy="5529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6D12B01-D434-8C4A-980F-84FAE24CBD33}"/>
              </a:ext>
            </a:extLst>
          </p:cNvPr>
          <p:cNvCxnSpPr/>
          <p:nvPr/>
        </p:nvCxnSpPr>
        <p:spPr>
          <a:xfrm>
            <a:off x="22596703" y="19348532"/>
            <a:ext cx="9106125" cy="0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290B9F4F-3EA5-EF4F-97B7-422294CF86E6}"/>
              </a:ext>
            </a:extLst>
          </p:cNvPr>
          <p:cNvCxnSpPr/>
          <p:nvPr/>
        </p:nvCxnSpPr>
        <p:spPr>
          <a:xfrm>
            <a:off x="22596703" y="25726203"/>
            <a:ext cx="9106125" cy="0"/>
          </a:xfrm>
          <a:prstGeom prst="line">
            <a:avLst/>
          </a:prstGeom>
          <a:ln w="635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Table 44">
            <a:extLst>
              <a:ext uri="{FF2B5EF4-FFF2-40B4-BE49-F238E27FC236}">
                <a16:creationId xmlns:a16="http://schemas.microsoft.com/office/drawing/2014/main" id="{DE98F600-3BC9-E440-A885-2D15B37DBB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890959"/>
              </p:ext>
            </p:extLst>
          </p:nvPr>
        </p:nvGraphicFramePr>
        <p:xfrm>
          <a:off x="22596703" y="26173281"/>
          <a:ext cx="9106116" cy="456270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76529">
                  <a:extLst>
                    <a:ext uri="{9D8B030D-6E8A-4147-A177-3AD203B41FA5}">
                      <a16:colId xmlns:a16="http://schemas.microsoft.com/office/drawing/2014/main" val="1732671973"/>
                    </a:ext>
                  </a:extLst>
                </a:gridCol>
                <a:gridCol w="2276529">
                  <a:extLst>
                    <a:ext uri="{9D8B030D-6E8A-4147-A177-3AD203B41FA5}">
                      <a16:colId xmlns:a16="http://schemas.microsoft.com/office/drawing/2014/main" val="1786109405"/>
                    </a:ext>
                  </a:extLst>
                </a:gridCol>
                <a:gridCol w="2276529">
                  <a:extLst>
                    <a:ext uri="{9D8B030D-6E8A-4147-A177-3AD203B41FA5}">
                      <a16:colId xmlns:a16="http://schemas.microsoft.com/office/drawing/2014/main" val="1039310612"/>
                    </a:ext>
                  </a:extLst>
                </a:gridCol>
                <a:gridCol w="2276529">
                  <a:extLst>
                    <a:ext uri="{9D8B030D-6E8A-4147-A177-3AD203B41FA5}">
                      <a16:colId xmlns:a16="http://schemas.microsoft.com/office/drawing/2014/main" val="3591522898"/>
                    </a:ext>
                  </a:extLst>
                </a:gridCol>
              </a:tblGrid>
              <a:tr h="912571"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Table A - Title</a:t>
                      </a:r>
                    </a:p>
                  </a:txBody>
                  <a:tcPr marL="58977" marR="58977" marT="29489" marB="29489" anchor="ctr"/>
                </a:tc>
                <a:tc hMerge="1"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tc hMerge="1"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tc hMerge="1"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2684487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689084945"/>
                  </a:ext>
                </a:extLst>
              </a:tr>
              <a:tr h="912571"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1123044762"/>
                  </a:ext>
                </a:extLst>
              </a:tr>
              <a:tr h="912571"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2372248755"/>
                  </a:ext>
                </a:extLst>
              </a:tr>
              <a:tr h="912571"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/>
                    </a:p>
                  </a:txBody>
                  <a:tcPr marL="58977" marR="58977" marT="29489" marB="29489"/>
                </a:tc>
                <a:tc>
                  <a:txBody>
                    <a:bodyPr/>
                    <a:lstStyle/>
                    <a:p>
                      <a:endParaRPr lang="en-US" sz="5600" dirty="0"/>
                    </a:p>
                  </a:txBody>
                  <a:tcPr marL="58977" marR="58977" marT="29489" marB="29489"/>
                </a:tc>
                <a:extLst>
                  <a:ext uri="{0D108BD9-81ED-4DB2-BD59-A6C34878D82A}">
                    <a16:rowId xmlns:a16="http://schemas.microsoft.com/office/drawing/2014/main" val="281358776"/>
                  </a:ext>
                </a:extLst>
              </a:tr>
            </a:tbl>
          </a:graphicData>
        </a:graphic>
      </p:graphicFrame>
      <p:sp>
        <p:nvSpPr>
          <p:cNvPr id="46" name="TextBox 18">
            <a:extLst>
              <a:ext uri="{FF2B5EF4-FFF2-40B4-BE49-F238E27FC236}">
                <a16:creationId xmlns:a16="http://schemas.microsoft.com/office/drawing/2014/main" id="{34177484-10EF-4646-B543-1F8B91D8E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78000" y="7645396"/>
            <a:ext cx="9106125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b="1" dirty="0"/>
              <a:t>Charts</a:t>
            </a:r>
          </a:p>
          <a:p>
            <a:endParaRPr lang="en-US" sz="3000" dirty="0"/>
          </a:p>
          <a:p>
            <a:r>
              <a:rPr lang="en-US" sz="3000" dirty="0"/>
              <a:t>Use Excel spreadsheets to auto-generate branded graphs, charts, and tables.</a:t>
            </a:r>
          </a:p>
          <a:p>
            <a:endParaRPr lang="en-US" sz="3000" dirty="0"/>
          </a:p>
          <a:p>
            <a:r>
              <a:rPr lang="en-US" sz="3000" dirty="0"/>
              <a:t>In order to insert a chart, use the menu toolbar at the top of your screen.</a:t>
            </a:r>
          </a:p>
          <a:p>
            <a:endParaRPr lang="en-US" sz="3000" dirty="0"/>
          </a:p>
          <a:p>
            <a:r>
              <a:rPr lang="en-US" sz="3000" dirty="0"/>
              <a:t>Select: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Insert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Chart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Find and select the preferred chart style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Input the correct facts and figures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3000" dirty="0"/>
              <a:t>Save</a:t>
            </a:r>
          </a:p>
        </p:txBody>
      </p:sp>
      <p:sp>
        <p:nvSpPr>
          <p:cNvPr id="48" name="TextBox 18">
            <a:extLst>
              <a:ext uri="{FF2B5EF4-FFF2-40B4-BE49-F238E27FC236}">
                <a16:creationId xmlns:a16="http://schemas.microsoft.com/office/drawing/2014/main" id="{1D5790DD-A2C3-EA4A-8914-802E2259A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54245" y="15284681"/>
            <a:ext cx="917144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000" dirty="0"/>
              <a:t>Check to make sure you’ve acknowledged all </a:t>
            </a:r>
            <a:br>
              <a:rPr lang="en-US" sz="3000" dirty="0"/>
            </a:br>
            <a:r>
              <a:rPr lang="en-US" sz="3000" dirty="0"/>
              <a:t>partner and funding agencies, either with text or with their logos. 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173B6D4-2192-3646-9EC1-CAE4E6E7B834}"/>
              </a:ext>
            </a:extLst>
          </p:cNvPr>
          <p:cNvCxnSpPr/>
          <p:nvPr/>
        </p:nvCxnSpPr>
        <p:spPr>
          <a:xfrm flipV="1">
            <a:off x="32363229" y="1116017"/>
            <a:ext cx="0" cy="3333266"/>
          </a:xfrm>
          <a:prstGeom prst="line">
            <a:avLst/>
          </a:prstGeom>
          <a:ln w="635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E3641204-320A-CE4B-B3C8-BFD775F039B6}"/>
              </a:ext>
            </a:extLst>
          </p:cNvPr>
          <p:cNvGrpSpPr/>
          <p:nvPr/>
        </p:nvGrpSpPr>
        <p:grpSpPr>
          <a:xfrm>
            <a:off x="33054246" y="13867728"/>
            <a:ext cx="9171439" cy="1118882"/>
            <a:chOff x="12055703" y="17504228"/>
            <a:chExt cx="9171439" cy="1118882"/>
          </a:xfrm>
        </p:grpSpPr>
        <p:sp>
          <p:nvSpPr>
            <p:cNvPr id="53" name="TextBox 42">
              <a:extLst>
                <a:ext uri="{FF2B5EF4-FFF2-40B4-BE49-F238E27FC236}">
                  <a16:creationId xmlns:a16="http://schemas.microsoft.com/office/drawing/2014/main" id="{B5D69875-6B53-9C4D-B7FE-70410043AA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55703" y="17838280"/>
              <a:ext cx="9106125" cy="7848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defTabSz="2506663" eaLnBrk="0" fontAlgn="base" hangingPunct="0">
                <a:spcBef>
                  <a:spcPct val="0"/>
                </a:spcBef>
                <a:spcAft>
                  <a:spcPct val="0"/>
                </a:spcAft>
                <a:defRPr sz="99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4500" b="1" dirty="0">
                  <a:solidFill>
                    <a:srgbClr val="D71920"/>
                  </a:solidFill>
                  <a:cs typeface="Arial" charset="0"/>
                </a:rPr>
                <a:t>Acknowledgements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3AB05ABD-698E-8E49-9B56-4B74CDADE9D2}"/>
                </a:ext>
              </a:extLst>
            </p:cNvPr>
            <p:cNvCxnSpPr/>
            <p:nvPr/>
          </p:nvCxnSpPr>
          <p:spPr>
            <a:xfrm>
              <a:off x="12121017" y="17504228"/>
              <a:ext cx="9106125" cy="0"/>
            </a:xfrm>
            <a:prstGeom prst="line">
              <a:avLst/>
            </a:prstGeom>
            <a:ln w="635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6739E0E9-D6AC-0442-BC5F-42D571FCDEE8}"/>
              </a:ext>
            </a:extLst>
          </p:cNvPr>
          <p:cNvSpPr/>
          <p:nvPr/>
        </p:nvSpPr>
        <p:spPr>
          <a:xfrm>
            <a:off x="33137485" y="18255343"/>
            <a:ext cx="9088199" cy="747085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18">
            <a:extLst>
              <a:ext uri="{FF2B5EF4-FFF2-40B4-BE49-F238E27FC236}">
                <a16:creationId xmlns:a16="http://schemas.microsoft.com/office/drawing/2014/main" id="{54FFD545-D839-CD47-8EB2-35096923D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9618" y="19859742"/>
            <a:ext cx="7884749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000" dirty="0">
                <a:latin typeface="+mj-lt"/>
                <a:cs typeface="Arial" charset="0"/>
              </a:rPr>
              <a:t>Use as needed or delete. </a:t>
            </a:r>
            <a:r>
              <a:rPr lang="en-US" sz="3000" dirty="0" err="1">
                <a:latin typeface="+mj-lt"/>
                <a:cs typeface="Arial" charset="0"/>
              </a:rPr>
              <a:t>Quis</a:t>
            </a:r>
            <a:r>
              <a:rPr lang="en-US" sz="3000" dirty="0">
                <a:latin typeface="+mj-lt"/>
                <a:cs typeface="Arial" charset="0"/>
              </a:rPr>
              <a:t> a </a:t>
            </a:r>
            <a:r>
              <a:rPr lang="en-US" sz="3000" dirty="0" err="1">
                <a:latin typeface="+mj-lt"/>
                <a:cs typeface="Arial" charset="0"/>
              </a:rPr>
              <a:t>consequatia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nitati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omnimpo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rporernat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laborro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blaborio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comnis</a:t>
            </a:r>
            <a:r>
              <a:rPr lang="en-US" sz="3000" dirty="0">
                <a:latin typeface="+mj-lt"/>
                <a:cs typeface="Arial" charset="0"/>
              </a:rPr>
              <a:t> doles </a:t>
            </a:r>
            <a:r>
              <a:rPr lang="en-US" sz="3000" dirty="0" err="1">
                <a:latin typeface="+mj-lt"/>
                <a:cs typeface="Arial" charset="0"/>
              </a:rPr>
              <a:t>veligniatur</a:t>
            </a:r>
            <a:r>
              <a:rPr lang="en-US" sz="3000" dirty="0">
                <a:latin typeface="+mj-lt"/>
                <a:cs typeface="Arial" charset="0"/>
              </a:rPr>
              <a:t>? </a:t>
            </a:r>
            <a:r>
              <a:rPr lang="en-US" sz="3000" dirty="0" err="1">
                <a:latin typeface="+mj-lt"/>
                <a:cs typeface="Arial" charset="0"/>
              </a:rPr>
              <a:t>Quia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dus</a:t>
            </a:r>
            <a:r>
              <a:rPr lang="en-US" sz="3000" dirty="0">
                <a:latin typeface="+mj-lt"/>
                <a:cs typeface="Arial" charset="0"/>
              </a:rPr>
              <a:t>, </a:t>
            </a:r>
            <a:r>
              <a:rPr lang="en-US" sz="3000" dirty="0" err="1">
                <a:latin typeface="+mj-lt"/>
                <a:cs typeface="Arial" charset="0"/>
              </a:rPr>
              <a:t>eos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eum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quam</a:t>
            </a:r>
            <a:r>
              <a:rPr lang="en-US" sz="3000" dirty="0">
                <a:latin typeface="+mj-lt"/>
                <a:cs typeface="Arial" charset="0"/>
              </a:rPr>
              <a:t>, cum quid </a:t>
            </a:r>
            <a:r>
              <a:rPr lang="en-US" sz="3000" dirty="0" err="1">
                <a:latin typeface="+mj-lt"/>
                <a:cs typeface="Arial" charset="0"/>
              </a:rPr>
              <a:t>minusan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turerundis</a:t>
            </a:r>
            <a:r>
              <a:rPr lang="en-US" sz="3000" dirty="0">
                <a:latin typeface="+mj-lt"/>
                <a:cs typeface="Arial" charset="0"/>
              </a:rPr>
              <a:t> as con </a:t>
            </a:r>
            <a:r>
              <a:rPr lang="en-US" sz="3000" dirty="0" err="1">
                <a:latin typeface="+mj-lt"/>
                <a:cs typeface="Arial" charset="0"/>
              </a:rPr>
              <a:t>cumquis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est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quibus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volestia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veles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nectem</a:t>
            </a:r>
            <a:r>
              <a:rPr lang="en-US" sz="3000" dirty="0">
                <a:latin typeface="+mj-lt"/>
                <a:cs typeface="Arial" charset="0"/>
              </a:rPr>
              <a:t> as </a:t>
            </a:r>
            <a:r>
              <a:rPr lang="en-US" sz="3000" dirty="0" err="1">
                <a:latin typeface="+mj-lt"/>
                <a:cs typeface="Arial" charset="0"/>
              </a:rPr>
              <a:t>eos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eum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imus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aut</a:t>
            </a:r>
            <a:r>
              <a:rPr lang="en-US" sz="3000" dirty="0">
                <a:latin typeface="+mj-lt"/>
                <a:cs typeface="Arial" charset="0"/>
              </a:rPr>
              <a:t> et </a:t>
            </a:r>
            <a:r>
              <a:rPr lang="en-US" sz="3000" dirty="0" err="1">
                <a:latin typeface="+mj-lt"/>
                <a:cs typeface="Arial" charset="0"/>
              </a:rPr>
              <a:t>officat</a:t>
            </a:r>
            <a:r>
              <a:rPr lang="en-US" sz="3000" dirty="0">
                <a:latin typeface="+mj-lt"/>
                <a:cs typeface="Arial" charset="0"/>
              </a:rPr>
              <a:t> di </a:t>
            </a:r>
            <a:r>
              <a:rPr lang="en-US" sz="3000" dirty="0" err="1">
                <a:latin typeface="+mj-lt"/>
                <a:cs typeface="Arial" charset="0"/>
              </a:rPr>
              <a:t>bereped</a:t>
            </a:r>
            <a:r>
              <a:rPr lang="en-US" sz="3000" dirty="0">
                <a:latin typeface="+mj-lt"/>
                <a:cs typeface="Arial" charset="0"/>
              </a:rPr>
              <a:t> qui res es </a:t>
            </a:r>
            <a:r>
              <a:rPr lang="en-US" sz="3000" dirty="0" err="1">
                <a:latin typeface="+mj-lt"/>
                <a:cs typeface="Arial" charset="0"/>
              </a:rPr>
              <a:t>sitam</a:t>
            </a:r>
            <a:r>
              <a:rPr lang="en-US" sz="3000" dirty="0">
                <a:latin typeface="+mj-lt"/>
                <a:cs typeface="Arial" charset="0"/>
              </a:rPr>
              <a:t>, od </a:t>
            </a:r>
            <a:r>
              <a:rPr lang="en-US" sz="3000" dirty="0" err="1">
                <a:latin typeface="+mj-lt"/>
                <a:cs typeface="Arial" charset="0"/>
              </a:rPr>
              <a:t>magnatibus</a:t>
            </a:r>
            <a:r>
              <a:rPr lang="en-US" sz="3000" dirty="0">
                <a:latin typeface="+mj-lt"/>
                <a:cs typeface="Arial" charset="0"/>
              </a:rPr>
              <a:t>, omnia </a:t>
            </a:r>
            <a:r>
              <a:rPr lang="en-US" sz="3000" dirty="0" err="1">
                <a:latin typeface="+mj-lt"/>
                <a:cs typeface="Arial" charset="0"/>
              </a:rPr>
              <a:t>sinimus</a:t>
            </a:r>
            <a:r>
              <a:rPr lang="en-US" sz="3000" dirty="0">
                <a:latin typeface="+mj-lt"/>
                <a:cs typeface="Arial" charset="0"/>
              </a:rPr>
              <a:t> et </a:t>
            </a:r>
            <a:r>
              <a:rPr lang="en-US" sz="3000" dirty="0" err="1">
                <a:latin typeface="+mj-lt"/>
                <a:cs typeface="Arial" charset="0"/>
              </a:rPr>
              <a:t>aut</a:t>
            </a:r>
            <a:r>
              <a:rPr lang="en-US" sz="3000" dirty="0">
                <a:latin typeface="+mj-lt"/>
                <a:cs typeface="Arial" charset="0"/>
              </a:rPr>
              <a:t> as </a:t>
            </a:r>
            <a:r>
              <a:rPr lang="en-US" sz="3000" dirty="0" err="1">
                <a:latin typeface="+mj-lt"/>
                <a:cs typeface="Arial" charset="0"/>
              </a:rPr>
              <a:t>quae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conempe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rnatiis</a:t>
            </a:r>
            <a:r>
              <a:rPr lang="en-US" sz="3000" dirty="0">
                <a:latin typeface="+mj-lt"/>
                <a:cs typeface="Arial" charset="0"/>
              </a:rPr>
              <a:t> sunt </a:t>
            </a:r>
            <a:r>
              <a:rPr lang="en-US" sz="3000" dirty="0" err="1">
                <a:latin typeface="+mj-lt"/>
                <a:cs typeface="Arial" charset="0"/>
              </a:rPr>
              <a:t>voluptibus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aut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ut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exernat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ut</a:t>
            </a:r>
            <a:r>
              <a:rPr lang="en-US" sz="3000" dirty="0">
                <a:latin typeface="+mj-lt"/>
                <a:cs typeface="Arial" charset="0"/>
              </a:rPr>
              <a:t> am </a:t>
            </a:r>
            <a:r>
              <a:rPr lang="en-US" sz="3000" dirty="0" err="1">
                <a:latin typeface="+mj-lt"/>
                <a:cs typeface="Arial" charset="0"/>
              </a:rPr>
              <a:t>doluptiisque</a:t>
            </a:r>
            <a:r>
              <a:rPr lang="en-US" sz="3000" dirty="0">
                <a:latin typeface="+mj-lt"/>
                <a:cs typeface="Arial" charset="0"/>
              </a:rPr>
              <a:t> vel id que </a:t>
            </a:r>
            <a:r>
              <a:rPr lang="en-US" sz="3000" dirty="0" err="1">
                <a:latin typeface="+mj-lt"/>
                <a:cs typeface="Arial" charset="0"/>
              </a:rPr>
              <a:t>illatem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porrunt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enient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asperume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nonsectibus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aut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eum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quis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sitem</a:t>
            </a:r>
            <a:r>
              <a:rPr lang="en-US" sz="3000" dirty="0">
                <a:latin typeface="+mj-lt"/>
                <a:cs typeface="Arial" charset="0"/>
              </a:rPr>
              <a:t> </a:t>
            </a:r>
            <a:r>
              <a:rPr lang="en-US" sz="3000" dirty="0" err="1">
                <a:latin typeface="+mj-lt"/>
                <a:cs typeface="Arial" charset="0"/>
              </a:rPr>
              <a:t>labo</a:t>
            </a:r>
            <a:r>
              <a:rPr lang="en-US" sz="3000" dirty="0">
                <a:latin typeface="+mj-lt"/>
                <a:cs typeface="Arial" charset="0"/>
              </a:rPr>
              <a:t>. </a:t>
            </a:r>
            <a:r>
              <a:rPr lang="en-US" sz="3000" dirty="0" err="1">
                <a:latin typeface="+mj-lt"/>
                <a:cs typeface="Arial" charset="0"/>
              </a:rPr>
              <a:t>Itamendae</a:t>
            </a:r>
            <a:r>
              <a:rPr lang="en-US" sz="3000" dirty="0">
                <a:latin typeface="+mj-lt"/>
                <a:cs typeface="Arial" charset="0"/>
              </a:rPr>
              <a:t>. To es </a:t>
            </a:r>
            <a:r>
              <a:rPr lang="en-US" sz="3000" dirty="0" err="1">
                <a:latin typeface="+mj-lt"/>
                <a:cs typeface="Arial" charset="0"/>
              </a:rPr>
              <a:t>estium</a:t>
            </a:r>
            <a:endParaRPr lang="en-US" sz="3000" dirty="0">
              <a:latin typeface="+mj-lt"/>
              <a:cs typeface="Arial" charset="0"/>
            </a:endParaRPr>
          </a:p>
        </p:txBody>
      </p:sp>
      <p:sp>
        <p:nvSpPr>
          <p:cNvPr id="59" name="TextBox 42">
            <a:extLst>
              <a:ext uri="{FF2B5EF4-FFF2-40B4-BE49-F238E27FC236}">
                <a16:creationId xmlns:a16="http://schemas.microsoft.com/office/drawing/2014/main" id="{2C0C01E7-C8C8-0E48-B30E-D89D5FB8CF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99618" y="18782875"/>
            <a:ext cx="7884749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506663" eaLnBrk="0" fontAlgn="base" hangingPunct="0">
              <a:spcBef>
                <a:spcPct val="0"/>
              </a:spcBef>
              <a:spcAft>
                <a:spcPct val="0"/>
              </a:spcAft>
              <a:defRPr sz="99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4500" b="1" dirty="0">
                <a:solidFill>
                  <a:srgbClr val="D71920"/>
                </a:solidFill>
                <a:cs typeface="Arial" charset="0"/>
              </a:rPr>
              <a:t>Callout Box</a:t>
            </a:r>
          </a:p>
        </p:txBody>
      </p:sp>
    </p:spTree>
    <p:extLst>
      <p:ext uri="{BB962C8B-B14F-4D97-AF65-F5344CB8AC3E}">
        <p14:creationId xmlns:p14="http://schemas.microsoft.com/office/powerpoint/2010/main" val="1970999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OMAHA">
      <a:dk1>
        <a:srgbClr val="000000"/>
      </a:dk1>
      <a:lt1>
        <a:srgbClr val="FFFFFF"/>
      </a:lt1>
      <a:dk2>
        <a:srgbClr val="626568"/>
      </a:dk2>
      <a:lt2>
        <a:srgbClr val="E7E6E6"/>
      </a:lt2>
      <a:accent1>
        <a:srgbClr val="FF0000"/>
      </a:accent1>
      <a:accent2>
        <a:srgbClr val="AB0000"/>
      </a:accent2>
      <a:accent3>
        <a:srgbClr val="6A0000"/>
      </a:accent3>
      <a:accent4>
        <a:srgbClr val="370000"/>
      </a:accent4>
      <a:accent5>
        <a:srgbClr val="000000"/>
      </a:accent5>
      <a:accent6>
        <a:srgbClr val="454545"/>
      </a:accent6>
      <a:hlink>
        <a:srgbClr val="D61920"/>
      </a:hlink>
      <a:folHlink>
        <a:srgbClr val="BCBBB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B4EE1ED631E14D85A24939D16C8936" ma:contentTypeVersion="13" ma:contentTypeDescription="Create a new document." ma:contentTypeScope="" ma:versionID="6017f67bb77ff6d9be2d221c77aa995f">
  <xsd:schema xmlns:xsd="http://www.w3.org/2001/XMLSchema" xmlns:xs="http://www.w3.org/2001/XMLSchema" xmlns:p="http://schemas.microsoft.com/office/2006/metadata/properties" xmlns:ns2="95982f6c-2172-479f-8b01-dd33fa6fbe04" xmlns:ns3="f6da95f1-0d27-4b84-83fb-450c771ae8a8" targetNamespace="http://schemas.microsoft.com/office/2006/metadata/properties" ma:root="true" ma:fieldsID="a3e421abf5162528b1592d7606c61c29" ns2:_="" ns3:_="">
    <xsd:import namespace="95982f6c-2172-479f-8b01-dd33fa6fbe04"/>
    <xsd:import namespace="f6da95f1-0d27-4b84-83fb-450c771ae8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982f6c-2172-479f-8b01-dd33fa6fbe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da95f1-0d27-4b84-83fb-450c771ae8a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446E62-5977-4265-9915-0DB49DAAE71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240B079-DCDC-4152-8CA1-C79743DC49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962A3D-8F9E-44B6-9A8C-2355DEF091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982f6c-2172-479f-8b01-dd33fa6fbe04"/>
    <ds:schemaRef ds:uri="f6da95f1-0d27-4b84-83fb-450c771ae8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697</Words>
  <Application>Microsoft Office PowerPoint</Application>
  <PresentationFormat>Custom</PresentationFormat>
  <Paragraphs>90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ACADEMIC RESEARCH POSTER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RESEARCH POSTER TEMPLATE</dc:title>
  <dc:creator>Angie Kennedy</dc:creator>
  <cp:lastModifiedBy>Angie Kennedy</cp:lastModifiedBy>
  <cp:revision>10</cp:revision>
  <dcterms:created xsi:type="dcterms:W3CDTF">2020-12-14T23:09:42Z</dcterms:created>
  <dcterms:modified xsi:type="dcterms:W3CDTF">2021-08-09T15:20:41Z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0x01010053B4EE1ED631E14D85A24939D16C8936</vt:lpwstr>
  </property>
</Properties>
</file>