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28" r:id="rId3"/>
    <p:sldId id="314" r:id="rId4"/>
    <p:sldId id="268" r:id="rId5"/>
    <p:sldId id="269" r:id="rId6"/>
    <p:sldId id="271" r:id="rId7"/>
    <p:sldId id="323" r:id="rId8"/>
    <p:sldId id="301" r:id="rId9"/>
    <p:sldId id="315" r:id="rId10"/>
    <p:sldId id="294" r:id="rId11"/>
    <p:sldId id="285" r:id="rId12"/>
    <p:sldId id="292" r:id="rId13"/>
    <p:sldId id="317" r:id="rId14"/>
    <p:sldId id="316" r:id="rId15"/>
    <p:sldId id="293" r:id="rId16"/>
    <p:sldId id="295" r:id="rId17"/>
    <p:sldId id="296" r:id="rId18"/>
    <p:sldId id="289" r:id="rId19"/>
    <p:sldId id="326" r:id="rId20"/>
    <p:sldId id="327" r:id="rId21"/>
    <p:sldId id="297" r:id="rId22"/>
    <p:sldId id="324" r:id="rId23"/>
    <p:sldId id="302" r:id="rId24"/>
    <p:sldId id="318" r:id="rId25"/>
    <p:sldId id="273" r:id="rId26"/>
    <p:sldId id="275" r:id="rId27"/>
    <p:sldId id="322" r:id="rId28"/>
    <p:sldId id="280" r:id="rId29"/>
    <p:sldId id="281" r:id="rId30"/>
    <p:sldId id="279" r:id="rId31"/>
    <p:sldId id="319" r:id="rId32"/>
    <p:sldId id="320" r:id="rId33"/>
    <p:sldId id="321" r:id="rId34"/>
    <p:sldId id="282" r:id="rId35"/>
    <p:sldId id="283" r:id="rId36"/>
    <p:sldId id="27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5597B2-9669-49A0-B09D-CB97132EB7DC}">
          <p14:sldIdLst>
            <p14:sldId id="256"/>
            <p14:sldId id="328"/>
            <p14:sldId id="314"/>
            <p14:sldId id="268"/>
            <p14:sldId id="269"/>
            <p14:sldId id="271"/>
            <p14:sldId id="323"/>
            <p14:sldId id="301"/>
            <p14:sldId id="315"/>
            <p14:sldId id="294"/>
            <p14:sldId id="285"/>
            <p14:sldId id="292"/>
            <p14:sldId id="317"/>
            <p14:sldId id="316"/>
            <p14:sldId id="293"/>
            <p14:sldId id="295"/>
            <p14:sldId id="296"/>
            <p14:sldId id="289"/>
            <p14:sldId id="326"/>
            <p14:sldId id="327"/>
            <p14:sldId id="297"/>
            <p14:sldId id="324"/>
            <p14:sldId id="302"/>
            <p14:sldId id="318"/>
            <p14:sldId id="273"/>
            <p14:sldId id="275"/>
            <p14:sldId id="322"/>
            <p14:sldId id="280"/>
            <p14:sldId id="281"/>
            <p14:sldId id="279"/>
            <p14:sldId id="319"/>
            <p14:sldId id="320"/>
            <p14:sldId id="321"/>
            <p14:sldId id="282"/>
            <p14:sldId id="283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56" autoAdjust="0"/>
    <p:restoredTop sz="94660"/>
  </p:normalViewPr>
  <p:slideViewPr>
    <p:cSldViewPr snapToGrid="0">
      <p:cViewPr varScale="1">
        <p:scale>
          <a:sx n="82" d="100"/>
          <a:sy n="82" d="100"/>
        </p:scale>
        <p:origin x="3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79A6CA-57C2-45DC-8413-154BC998C4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84725E-7512-4E3B-8ECD-DF62F40322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E772E-30DC-42D7-B23F-40B09BD61728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96DAC-8208-4E05-ACBD-AC1A7B595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7A1BC-F2FA-498D-9044-65A3FCB514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0157A-898E-457A-A61E-6B6F353DA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9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01B11-2AC6-4559-A011-6E27973EA4B1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6228D-857A-4A58-AF14-BD4204D2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4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sets produced by ground program coincide with intelligently grounded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6228D-857A-4A58-AF14-BD4204D24D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37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6228D-857A-4A58-AF14-BD4204D24D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75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6228D-857A-4A58-AF14-BD4204D24D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00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differences (particularly variable selection &amp; safety for </a:t>
            </a:r>
            <a:r>
              <a:rPr lang="en-US" dirty="0" err="1"/>
              <a:t>lpopt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6228D-857A-4A58-AF14-BD4204D24D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56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 for using </a:t>
            </a:r>
            <a:r>
              <a:rPr lang="en-US" dirty="0" err="1"/>
              <a:t>aspccg</a:t>
            </a:r>
            <a:r>
              <a:rPr lang="en-US" dirty="0"/>
              <a:t>: motivation, extensive code base, optimized by human incrementally</a:t>
            </a:r>
          </a:p>
          <a:p>
            <a:r>
              <a:rPr lang="en-US" dirty="0"/>
              <a:t>Reason for ASPComp14: Stable Marriage &amp; PMM were </a:t>
            </a:r>
            <a:r>
              <a:rPr lang="en-US" dirty="0" err="1"/>
              <a:t>lpopt</a:t>
            </a:r>
            <a:r>
              <a:rPr lang="en-US" dirty="0"/>
              <a:t> success stories, Knight Tour with Holes was failure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6228D-857A-4A58-AF14-BD4204D24D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03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why and what they are looking at with the 3 different </a:t>
            </a:r>
            <a:r>
              <a:rPr lang="en-US" dirty="0" err="1"/>
              <a:t>lpopt</a:t>
            </a:r>
            <a:r>
              <a:rPr lang="en-US" dirty="0"/>
              <a:t> and beta projections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6228D-857A-4A58-AF14-BD4204D24DC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5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“When one is working on… not always most optimal… etc. etc.”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6228D-857A-4A58-AF14-BD4204D24D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28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6228D-857A-4A58-AF14-BD4204D24D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83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6228D-857A-4A58-AF14-BD4204D24D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0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6228D-857A-4A58-AF14-BD4204D24D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15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6228D-857A-4A58-AF14-BD4204D24D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6228D-857A-4A58-AF14-BD4204D24D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09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that the last rule is the same for both alpha and beta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6228D-857A-4A58-AF14-BD4204D24D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48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6228D-857A-4A58-AF14-BD4204D24D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9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02B3A-D3B6-4A3D-8141-A6B10D59C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9D1B8-CCC4-4FEB-B141-9E2473D3E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D4C3C-C252-4B17-9326-EDB870F4F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4DD35-0B3A-43C8-83A9-A08B40813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Nick Hippen                                                                                                                          University of Nebraska at Omaha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FD5C5-4148-461E-B6B4-11B6AB286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893DA0F-D0B4-491C-9FF5-71BAB3DEC6CD}"/>
              </a:ext>
            </a:extLst>
          </p:cNvPr>
          <p:cNvSpPr txBox="1">
            <a:spLocks/>
          </p:cNvSpPr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38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BB252-5E60-4863-9C95-5C5ECAEB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62AD1-EA49-4C00-B0B1-ADD75C3C4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087BB-F31F-4474-A1C8-CB6CBF216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811B7-226D-461A-A52D-14B7C2A22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Nick Hippen                                                                                                                          University of Nebraska at Omaha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37897-BA3A-4126-83A8-2252ABC2B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9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F4D4D8-1390-456C-9A0A-B66FD1A423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4C31A-DE29-4399-8BB0-2394C2EC0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68069-D397-487D-BA64-0498C7247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89B19-755E-42D1-BBFD-F31FDAC5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Nick Hippen                                                                                                                          University of Nebraska at Omaha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6FB47-7AFC-409A-838D-2AE85479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5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53D51-0115-4BD8-849D-EAC16458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FB5BF-C04D-4837-9C71-9F497FC1F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D1648-BC00-4402-A4DD-FC87ADC5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  <a:solidFill>
            <a:srgbClr val="002060"/>
          </a:solidFill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Nick </a:t>
            </a:r>
            <a:r>
              <a:rPr lang="en-US" dirty="0" err="1"/>
              <a:t>Hippen</a:t>
            </a:r>
            <a:r>
              <a:rPr lang="en-US" dirty="0"/>
              <a:t>                                                                                                                          University of Nebraska at Omaha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7D59D-73AA-4DC0-BF12-5614A7A1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EEE60E6F-CE8A-44F3-8AE9-64D579C763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7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C194-762D-485E-B665-F9F8BBD4F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4C102-F458-47EA-9DAA-72834F15C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D6B14-196D-4F31-ACA3-13794434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4933E-155C-4035-A860-6D5A7377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Nick Hippen                                                                                                                          University of Nebraska at Omaha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2AA5A-538D-46E5-B85E-1837B14FC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3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F5918-D697-4252-A41F-5C1EFA37F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AEE89-B877-436C-BF74-79DF01689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A23D6-7D4F-4F62-89AE-42486DB24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B02D7-091A-4088-B86F-F5E85A2B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5F167-8AF3-439E-B677-1EC3014CE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Nick Hippen                                                                                                                          University of Nebraska at Omaha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B5906-8B82-451C-BFF6-AC4B15F6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8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0B05E-2BAD-486F-9D9A-39EF181C6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989D3-7134-4726-8319-A033B0AE8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15C63-E269-46FA-88F4-C6E59E833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B42CA9-AB24-4813-9302-0594B9750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5094C-EBFF-4666-AE1F-09BDD8264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D218F7-10CF-4F2A-B400-4E862EE72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F3F37A-FBAE-48C4-9694-BEC66980E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Nick Hippen                                                                                                                          University of Nebraska at Omaha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12FD88-46BA-40BF-A3D9-0C35341E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3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0B8EB-36D5-44B3-896E-32130628D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B12F2F-8984-409D-8A5F-DD35DD039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31F3A-67B2-4349-9192-0768ADF0E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Nick Hippen                                                                                                                          University of Nebraska at Omaha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C6AF9-D5E8-42C4-8A0D-AE01E76C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97F8F3-7FCB-485F-BCAD-EBECCC52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CCD694-CA6F-4E52-B8B9-EFD725A8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Nick Hippen                                                                                                                          University of Nebraska at Omaha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D8016-900A-4B41-8D1D-E4CF09370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5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8920D-B28F-48F3-AE34-B6F6DB42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E3332-D474-4338-B5B3-074FA1094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BC5AB-C7C7-4A05-84C7-86EEC8B14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F4B05-1039-4A07-BAF1-60A334209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C54A1-1D33-4E0C-BB15-9A99969AF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Nick Hippen                                                                                                                          University of Nebraska at Omaha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A73F5-99DC-405B-8142-73846F787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5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4A53E-9B06-41BE-BC1F-E949F92DC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7F140C-7D5E-4697-8FBE-B37FEE0649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ED36E-122C-43DF-ADD4-0987CA4C8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78B7C-1CE8-4063-B190-535324EE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92F3E-5B90-4988-BBDA-0BD9C4D71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Nick Hippen                                                                                                                          University of Nebraska at Omaha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74EFC-6841-4C12-9B87-5CA502C19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4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7955FD-E12D-48FF-86C3-5DDBD4431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BEEA1-A856-4660-8933-B46D29F46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A3AA3-1ECB-4DF8-B305-A38DF9D90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78503-996D-4257-9891-87BE44F21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Nick Hippen                                                                                                                          University of Nebraska at Omaha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643D0-08A1-495F-A2E0-8AEF585CC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60E6F-CE8A-44F3-8AE9-64D579C7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5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omaha.edu/college-of-information-science-and-technology/natural-language-processing-and-knowledge-representation-lab/software/projector.php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70BBA-9ACA-4147-BBD7-26CA3F892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Automatic Program Rewriting in Non-Ground Answer Set Programs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E1522-BB07-4AF7-87C3-E691D8331B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Nick Hippen &amp; Yuliya </a:t>
            </a:r>
            <a:r>
              <a:rPr lang="en-US" dirty="0" err="1"/>
              <a:t>Lierler</a:t>
            </a:r>
            <a:endParaRPr lang="en-US" dirty="0"/>
          </a:p>
          <a:p>
            <a:r>
              <a:rPr lang="en-US" dirty="0"/>
              <a:t>University of Nebraska at Omaha</a:t>
            </a:r>
          </a:p>
        </p:txBody>
      </p:sp>
    </p:spTree>
    <p:extLst>
      <p:ext uri="{BB962C8B-B14F-4D97-AF65-F5344CB8AC3E}">
        <p14:creationId xmlns:p14="http://schemas.microsoft.com/office/powerpoint/2010/main" val="2762604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A70D15-B1F0-438F-9A45-D8E441697FB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Intuition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/>
                  <a:t>-projection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A70D15-B1F0-438F-9A45-D8E441697F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FDD97C-591D-4CFF-A065-95B0D7386A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From </a:t>
                </a:r>
                <a:r>
                  <a:rPr lang="en-US" i="1" dirty="0"/>
                  <a:t>Permutation Pattern Matching</a:t>
                </a:r>
                <a:r>
                  <a:rPr lang="en-US" dirty="0"/>
                  <a:t> (ASPComp14):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kval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(K) :- p(K,P),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patternlength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(L), K &lt;= L.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Identify candidates for projection (variables that are </a:t>
                </a:r>
                <a:r>
                  <a:rPr lang="en-US" b="1" dirty="0"/>
                  <a:t>only</a:t>
                </a:r>
                <a:r>
                  <a:rPr lang="en-US" dirty="0"/>
                  <a:t> in the body)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Candidates = {P, L}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Select candidate(s)</a:t>
                </a:r>
              </a:p>
              <a:p>
                <a:pPr lvl="1"/>
                <a:r>
                  <a:rPr lang="en-US" dirty="0"/>
                  <a:t>For instance, P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Identify literals containing selected variable(s)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{p(K,P)}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-literals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FDD97C-591D-4CFF-A065-95B0D7386A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1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49A76-6311-4958-BBF0-0B9D242C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EC1EC-288C-4268-B736-DA1A533E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4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AA7F27-EB26-4252-BC84-6DEF85E5B3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Projector Result (PPM):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AA7F27-EB26-4252-BC84-6DEF85E5B3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8A12A7-3410-4F30-B1DE-B3F0FC385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Nick Hippen                                                                                                                          University of Nebraska at Omaha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123EA-99EA-4992-BF1F-E1708E22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AAEE453-E5FE-44F8-B3D3-D66C586B30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7450812"/>
                  </p:ext>
                </p:extLst>
              </p:nvPr>
            </p:nvGraphicFramePr>
            <p:xfrm>
              <a:off x="1651517" y="4012164"/>
              <a:ext cx="8316686" cy="17827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58343">
                      <a:extLst>
                        <a:ext uri="{9D8B030D-6E8A-4147-A177-3AD203B41FA5}">
                          <a16:colId xmlns:a16="http://schemas.microsoft.com/office/drawing/2014/main" val="217155409"/>
                        </a:ext>
                      </a:extLst>
                    </a:gridCol>
                    <a:gridCol w="4158343">
                      <a:extLst>
                        <a:ext uri="{9D8B030D-6E8A-4147-A177-3AD203B41FA5}">
                          <a16:colId xmlns:a16="http://schemas.microsoft.com/office/drawing/2014/main" val="2947684786"/>
                        </a:ext>
                      </a:extLst>
                    </a:gridCol>
                  </a:tblGrid>
                  <a:tr h="347813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Logic Program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/>
                            <a:t>PROJECTOR: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oMath>
                          </a14:m>
                          <a:r>
                            <a:rPr lang="en-US" sz="1800" dirty="0"/>
                            <a:t>-projection (Project</a:t>
                          </a:r>
                          <a:r>
                            <a:rPr lang="en-US" sz="1800" baseline="0" dirty="0"/>
                            <a:t> P)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010972"/>
                      </a:ext>
                    </a:extLst>
                  </a:tr>
                  <a:tr h="1417002">
                    <a:tc>
                      <a:txBody>
                        <a:bodyPr/>
                        <a:lstStyle/>
                        <a:p>
                          <a:r>
                            <a:rPr lang="en-US" sz="18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kval</a:t>
                          </a:r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(K) :- p(K,</a:t>
                          </a:r>
                          <a:r>
                            <a:rPr lang="en-US" sz="1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</a:t>
                          </a:r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),</a:t>
                          </a:r>
                        </a:p>
                        <a:p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</a:t>
                          </a:r>
                          <a:r>
                            <a:rPr lang="en-US" sz="18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patternlength</a:t>
                          </a:r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(L),</a:t>
                          </a:r>
                        </a:p>
                        <a:p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K &lt;= L.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p_0(K) :- p(K,P).</a:t>
                          </a:r>
                        </a:p>
                        <a:p>
                          <a:r>
                            <a:rPr lang="en-US" sz="18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kval</a:t>
                          </a:r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(K) :- p_0(K),</a:t>
                          </a:r>
                        </a:p>
                        <a:p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</a:t>
                          </a:r>
                          <a:r>
                            <a:rPr lang="en-US" sz="18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patternlength</a:t>
                          </a:r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(L),</a:t>
                          </a:r>
                        </a:p>
                        <a:p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K &lt;= L.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75736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AAEE453-E5FE-44F8-B3D3-D66C586B30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7450812"/>
                  </p:ext>
                </p:extLst>
              </p:nvPr>
            </p:nvGraphicFramePr>
            <p:xfrm>
              <a:off x="1651517" y="4012164"/>
              <a:ext cx="8316686" cy="17827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58343">
                      <a:extLst>
                        <a:ext uri="{9D8B030D-6E8A-4147-A177-3AD203B41FA5}">
                          <a16:colId xmlns:a16="http://schemas.microsoft.com/office/drawing/2014/main" val="217155409"/>
                        </a:ext>
                      </a:extLst>
                    </a:gridCol>
                    <a:gridCol w="4158343">
                      <a:extLst>
                        <a:ext uri="{9D8B030D-6E8A-4147-A177-3AD203B41FA5}">
                          <a16:colId xmlns:a16="http://schemas.microsoft.com/office/drawing/2014/main" val="294768478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Logic Program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46" t="-8333" r="-586" b="-3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010972"/>
                      </a:ext>
                    </a:extLst>
                  </a:tr>
                  <a:tr h="1417002">
                    <a:tc>
                      <a:txBody>
                        <a:bodyPr/>
                        <a:lstStyle/>
                        <a:p>
                          <a:r>
                            <a:rPr lang="en-US" sz="18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kval</a:t>
                          </a:r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(K) :- p(K,</a:t>
                          </a:r>
                          <a:r>
                            <a:rPr lang="en-US" sz="1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</a:t>
                          </a:r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),</a:t>
                          </a:r>
                        </a:p>
                        <a:p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</a:t>
                          </a:r>
                          <a:r>
                            <a:rPr lang="en-US" sz="18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patternlength</a:t>
                          </a:r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(L),</a:t>
                          </a:r>
                        </a:p>
                        <a:p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K &lt;= L.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p_0(K) :- p(K,P).</a:t>
                          </a:r>
                        </a:p>
                        <a:p>
                          <a:r>
                            <a:rPr lang="en-US" sz="18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kval</a:t>
                          </a:r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(K) :- p_0(K),</a:t>
                          </a:r>
                        </a:p>
                        <a:p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</a:t>
                          </a:r>
                          <a:r>
                            <a:rPr lang="en-US" sz="18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patternlength</a:t>
                          </a:r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(L),</a:t>
                          </a:r>
                        </a:p>
                        <a:p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K &lt;= L.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75736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B2B437E0-FDD9-49CE-B686-06D300F5EA64}"/>
              </a:ext>
            </a:extLst>
          </p:cNvPr>
          <p:cNvSpPr/>
          <p:nvPr/>
        </p:nvSpPr>
        <p:spPr>
          <a:xfrm>
            <a:off x="4657529" y="5103845"/>
            <a:ext cx="1352939" cy="410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786E0DC-38C4-451E-B7D5-780A4AB464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34165"/>
                <a:ext cx="10515600" cy="2277998"/>
              </a:xfrm>
            </p:spPr>
            <p:txBody>
              <a:bodyPr>
                <a:normAutofit fontScale="850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Identify candidates for projection (variables that are </a:t>
                </a:r>
                <a:r>
                  <a:rPr lang="en-US" b="1" dirty="0"/>
                  <a:t>only</a:t>
                </a:r>
                <a:r>
                  <a:rPr lang="en-US" dirty="0"/>
                  <a:t> in the body)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Candidates = {P, L}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Select candidate(s)</a:t>
                </a:r>
              </a:p>
              <a:p>
                <a:pPr lvl="1"/>
                <a:r>
                  <a:rPr lang="en-US" dirty="0"/>
                  <a:t>For instance, P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Identify literals containing selected variable(s)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{p(K,P)}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-literals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786E0DC-38C4-451E-B7D5-780A4AB46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34165"/>
                <a:ext cx="10515600" cy="2277998"/>
              </a:xfrm>
              <a:blipFill>
                <a:blip r:embed="rId5"/>
                <a:stretch>
                  <a:fillRect l="-928" t="-6417" b="-2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292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AA7F27-EB26-4252-BC84-6DEF85E5B3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Projector Result (Labyrinth):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AA7F27-EB26-4252-BC84-6DEF85E5B3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8A12A7-3410-4F30-B1DE-B3F0FC385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123EA-99EA-4992-BF1F-E1708E22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AAEE453-E5FE-44F8-B3D3-D66C586B3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891667"/>
              </p:ext>
            </p:extLst>
          </p:nvPr>
        </p:nvGraphicFramePr>
        <p:xfrm>
          <a:off x="1651518" y="1909204"/>
          <a:ext cx="4158343" cy="3069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8343">
                  <a:extLst>
                    <a:ext uri="{9D8B030D-6E8A-4147-A177-3AD203B41FA5}">
                      <a16:colId xmlns:a16="http://schemas.microsoft.com/office/drawing/2014/main" val="217155409"/>
                    </a:ext>
                  </a:extLst>
                </a:gridCol>
              </a:tblGrid>
              <a:tr h="456187">
                <a:tc>
                  <a:txBody>
                    <a:bodyPr/>
                    <a:lstStyle/>
                    <a:p>
                      <a:r>
                        <a:rPr lang="en-US" sz="1800" dirty="0"/>
                        <a:t>Logic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10972"/>
                  </a:ext>
                </a:extLst>
              </a:tr>
              <a:tr h="2613584"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reach(X,Y,T) :- reach(XX,YY,T),</a:t>
                      </a:r>
                    </a:p>
                    <a:p>
                      <a:r>
                        <a:rPr lang="it-IT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                          dneighbor(D,XX,YY,X,Y),</a:t>
                      </a:r>
                    </a:p>
                    <a:p>
                      <a:r>
                        <a:rPr lang="it-IT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                          conn(XX,YY,D,T),</a:t>
                      </a:r>
                    </a:p>
                    <a:p>
                      <a:r>
                        <a:rPr lang="it-IT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                          conn(X,Y,</a:t>
                      </a:r>
                      <a:r>
                        <a:rPr lang="it-IT" sz="1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</a:t>
                      </a:r>
                      <a:r>
                        <a:rPr lang="it-IT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,T),</a:t>
                      </a:r>
                    </a:p>
                    <a:p>
                      <a:r>
                        <a:rPr lang="it-IT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                          inverse(D,</a:t>
                      </a:r>
                      <a:r>
                        <a:rPr lang="it-IT" sz="1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</a:t>
                      </a:r>
                      <a:r>
                        <a:rPr lang="it-IT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),</a:t>
                      </a:r>
                    </a:p>
                    <a:p>
                      <a:r>
                        <a:rPr lang="it-IT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                          step(T).</a:t>
                      </a:r>
                    </a:p>
                    <a:p>
                      <a:endParaRPr lang="it-IT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573694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182E355D-F617-4F28-A92D-F80EF31CB30B}"/>
              </a:ext>
            </a:extLst>
          </p:cNvPr>
          <p:cNvSpPr/>
          <p:nvPr/>
        </p:nvSpPr>
        <p:spPr>
          <a:xfrm>
            <a:off x="4010558" y="3215840"/>
            <a:ext cx="307910" cy="2888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3E8360-C3DC-4382-B2FB-3B14B6F4855C}"/>
              </a:ext>
            </a:extLst>
          </p:cNvPr>
          <p:cNvSpPr/>
          <p:nvPr/>
        </p:nvSpPr>
        <p:spPr>
          <a:xfrm>
            <a:off x="4097644" y="3504738"/>
            <a:ext cx="307910" cy="2888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2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AA7F27-EB26-4252-BC84-6DEF85E5B3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Projector Result (Labyrinth):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AA7F27-EB26-4252-BC84-6DEF85E5B3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8A12A7-3410-4F30-B1DE-B3F0FC385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123EA-99EA-4992-BF1F-E1708E22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AAEE453-E5FE-44F8-B3D3-D66C586B301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51518" y="1909204"/>
              <a:ext cx="8316686" cy="30697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58343">
                      <a:extLst>
                        <a:ext uri="{9D8B030D-6E8A-4147-A177-3AD203B41FA5}">
                          <a16:colId xmlns:a16="http://schemas.microsoft.com/office/drawing/2014/main" val="217155409"/>
                        </a:ext>
                      </a:extLst>
                    </a:gridCol>
                    <a:gridCol w="4158343">
                      <a:extLst>
                        <a:ext uri="{9D8B030D-6E8A-4147-A177-3AD203B41FA5}">
                          <a16:colId xmlns:a16="http://schemas.microsoft.com/office/drawing/2014/main" val="2947684786"/>
                        </a:ext>
                      </a:extLst>
                    </a:gridCol>
                  </a:tblGrid>
                  <a:tr h="456187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Logic Program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/>
                            <a:t>PROJECTOR: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oMath>
                          </a14:m>
                          <a:r>
                            <a:rPr lang="en-US" sz="1800" dirty="0"/>
                            <a:t>-projection (Project 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010972"/>
                      </a:ext>
                    </a:extLst>
                  </a:tr>
                  <a:tr h="2613584">
                    <a:tc>
                      <a:txBody>
                        <a:bodyPr/>
                        <a:lstStyle/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reach(X,Y,T) :- reach(XX,YY,T),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dneighbor(D,XX,YY,X,Y),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conn(XX,YY,D,T),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conn(X,Y,</a:t>
                          </a:r>
                          <a:r>
                            <a:rPr lang="it-IT" sz="1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,T),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inverse(D,</a:t>
                          </a:r>
                          <a:r>
                            <a:rPr lang="it-IT" sz="1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step(T).</a:t>
                          </a:r>
                        </a:p>
                        <a:p>
                          <a:endParaRPr lang="it-IT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p_0(Y,D,T,X) :- inverse(D,E),</a:t>
                          </a:r>
                        </a:p>
                        <a:p>
                          <a:r>
                            <a:rPr lang="fr-FR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</a:t>
                          </a:r>
                          <a:r>
                            <a:rPr lang="fr-FR" sz="18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conn</a:t>
                          </a:r>
                          <a:r>
                            <a:rPr lang="fr-FR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(X,Y,E,T).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reach(X,Y,T) :- reach(XX,YY,T),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dneighbor(D,XX,YY,X,Y),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conn(XX,YY,D,T),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step(T),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p_0(Y,D,T,X).</a:t>
                          </a:r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75736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AAEE453-E5FE-44F8-B3D3-D66C586B30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1218749"/>
                  </p:ext>
                </p:extLst>
              </p:nvPr>
            </p:nvGraphicFramePr>
            <p:xfrm>
              <a:off x="1651518" y="1909204"/>
              <a:ext cx="8316686" cy="30697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58343">
                      <a:extLst>
                        <a:ext uri="{9D8B030D-6E8A-4147-A177-3AD203B41FA5}">
                          <a16:colId xmlns:a16="http://schemas.microsoft.com/office/drawing/2014/main" val="217155409"/>
                        </a:ext>
                      </a:extLst>
                    </a:gridCol>
                    <a:gridCol w="4158343">
                      <a:extLst>
                        <a:ext uri="{9D8B030D-6E8A-4147-A177-3AD203B41FA5}">
                          <a16:colId xmlns:a16="http://schemas.microsoft.com/office/drawing/2014/main" val="2947684786"/>
                        </a:ext>
                      </a:extLst>
                    </a:gridCol>
                  </a:tblGrid>
                  <a:tr h="456187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Logic Program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46" t="-6667" r="-586" b="-57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010972"/>
                      </a:ext>
                    </a:extLst>
                  </a:tr>
                  <a:tr h="2613584">
                    <a:tc>
                      <a:txBody>
                        <a:bodyPr/>
                        <a:lstStyle/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reach(X,Y,T) :- reach(XX,YY,T),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dneighbor(D,XX,YY,X,Y),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conn(XX,YY,D,T),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conn(X,Y,</a:t>
                          </a:r>
                          <a:r>
                            <a:rPr lang="it-IT" sz="1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,T),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inverse(D,</a:t>
                          </a:r>
                          <a:r>
                            <a:rPr lang="it-IT" sz="1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step(T).</a:t>
                          </a:r>
                        </a:p>
                        <a:p>
                          <a:endParaRPr lang="it-IT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p_0(Y,D,T,X) :- inverse(D,E),</a:t>
                          </a:r>
                        </a:p>
                        <a:p>
                          <a:r>
                            <a:rPr lang="fr-FR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</a:t>
                          </a:r>
                          <a:r>
                            <a:rPr lang="fr-FR" sz="18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conn</a:t>
                          </a:r>
                          <a:r>
                            <a:rPr lang="fr-FR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(X,Y,E,T).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reach(X,Y,T) :- reach(XX,YY,T),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dneighbor(D,XX,YY,X,Y),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conn(XX,YY,D,T),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step(T),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p_0(Y,D,T,X).</a:t>
                          </a:r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75736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Arrow: Right 2">
            <a:extLst>
              <a:ext uri="{FF2B5EF4-FFF2-40B4-BE49-F238E27FC236}">
                <a16:creationId xmlns:a16="http://schemas.microsoft.com/office/drawing/2014/main" id="{D17275A8-9914-4624-B4DA-FD33C483FDB0}"/>
              </a:ext>
            </a:extLst>
          </p:cNvPr>
          <p:cNvSpPr/>
          <p:nvPr/>
        </p:nvSpPr>
        <p:spPr>
          <a:xfrm>
            <a:off x="5133391" y="4030823"/>
            <a:ext cx="1352939" cy="410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2E355D-F617-4F28-A92D-F80EF31CB30B}"/>
              </a:ext>
            </a:extLst>
          </p:cNvPr>
          <p:cNvSpPr/>
          <p:nvPr/>
        </p:nvSpPr>
        <p:spPr>
          <a:xfrm>
            <a:off x="4010558" y="3215840"/>
            <a:ext cx="307910" cy="2888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3E8360-C3DC-4382-B2FB-3B14B6F4855C}"/>
              </a:ext>
            </a:extLst>
          </p:cNvPr>
          <p:cNvSpPr/>
          <p:nvPr/>
        </p:nvSpPr>
        <p:spPr>
          <a:xfrm>
            <a:off x="4097644" y="3504738"/>
            <a:ext cx="307910" cy="2888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92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D4536FE8-F50F-441A-A49D-CA8D08CACC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8800" b="1" i="0" smtClean="0">
                        <a:latin typeface="Cambria Math" panose="02040503050406030204" pitchFamily="18" charset="0"/>
                      </a:rPr>
                      <m:t>𝛃</m:t>
                    </m:r>
                  </m:oMath>
                </a14:m>
                <a:r>
                  <a:rPr lang="en-US" sz="8800" b="1" dirty="0"/>
                  <a:t>-PROJECTION</a:t>
                </a:r>
                <a:endParaRPr lang="en-US" sz="8800" dirty="0"/>
              </a:p>
            </p:txBody>
          </p:sp>
        </mc:Choice>
        <mc:Fallback xmlns="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D4536FE8-F50F-441A-A49D-CA8D08CACC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2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CE97E2-A573-4CAE-B652-CB9BADCFAB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F2A9565-0F39-40C7-8CC9-A3ABC9FA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  <a:solidFill>
            <a:srgbClr val="002060"/>
          </a:solidFill>
        </p:spPr>
        <p:txBody>
          <a:bodyPr/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Nick Hippen                                                                                                                          University of Nebraska at Omaha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CE6A052-3575-4736-BEDC-FAECBCDC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  <a:solidFill>
            <a:srgbClr val="002060"/>
          </a:solidFill>
        </p:spPr>
        <p:txBody>
          <a:bodyPr/>
          <a:lstStyle/>
          <a:p>
            <a:fld id="{EEE60E6F-CE8A-44F3-8AE9-64D579C763BD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t>14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55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36FDE14-155A-4C7D-90D8-2C14A198CD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-Projection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36FDE14-155A-4C7D-90D8-2C14A198CD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C0283F-D796-4C11-9422-46200A65EB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Expansion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-projection</a:t>
                </a:r>
              </a:p>
              <a:p>
                <a:r>
                  <a:rPr lang="en-US" dirty="0"/>
                  <a:t>Carry “guards” for variables when possible</a:t>
                </a:r>
              </a:p>
              <a:p>
                <a:r>
                  <a:rPr lang="en-US" dirty="0"/>
                  <a:t>Attempts to restrict the domain of variables in a rule as much as possible without introducing new variables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C0283F-D796-4C11-9422-46200A65EB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758D4D-D670-480F-8C7D-9A20EF61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114C0-55C1-4E61-80AB-A06E4303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09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A70D15-B1F0-438F-9A45-D8E441697FB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Intuition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-projection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A70D15-B1F0-438F-9A45-D8E441697F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FDD97C-591D-4CFF-A065-95B0D7386A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From </a:t>
                </a:r>
                <a:r>
                  <a:rPr lang="en-US" i="1" dirty="0"/>
                  <a:t>Labyrinth</a:t>
                </a:r>
                <a:r>
                  <a:rPr lang="en-US" dirty="0"/>
                  <a:t> (ASPComp14):</a:t>
                </a:r>
              </a:p>
              <a:p>
                <a:pPr marL="0" indent="0" algn="ctr">
                  <a:buNone/>
                </a:pPr>
                <a:r>
                  <a:rPr lang="it-IT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reach(X,Y,T) :- reach(XX,YY,T), dneighbor(D,XX,YY,X,Y), conn(XX,YY,D,T), conn(X,Y,E,T), inverse(D,E), step(T).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Identify candidates for projection (variables that are </a:t>
                </a:r>
                <a:r>
                  <a:rPr lang="en-US" b="1" dirty="0"/>
                  <a:t>only</a:t>
                </a:r>
                <a:r>
                  <a:rPr lang="en-US" dirty="0"/>
                  <a:t> in the body)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Candidates = {XX,YY,D,E}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Select a candidate, </a:t>
                </a:r>
                <a:r>
                  <a:rPr lang="en-US" i="1" dirty="0"/>
                  <a:t>here we select 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Identify literals containing our selected variable (we’ll call this set L)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{conn(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 inverse(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,E)}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-literals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600" dirty="0">
                    <a:ea typeface="Cambria Math" panose="02040503050406030204" pitchFamily="18" charset="0"/>
                  </a:rPr>
                  <a:t> </a:t>
                </a:r>
                <a:r>
                  <a:rPr lang="en-US" sz="2600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Identify literals where all of its variables are a subset of all variables in L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{conn(X,Y,E,T), inverse(D,E), 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step(T)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}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-literals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FDD97C-591D-4CFF-A065-95B0D7386A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101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49A76-6311-4958-BBF0-0B9D242C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EC1EC-288C-4268-B736-DA1A533E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844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AA7F27-EB26-4252-BC84-6DEF85E5B3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Projector Result (Labyrinth):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AA7F27-EB26-4252-BC84-6DEF85E5B3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8A12A7-3410-4F30-B1DE-B3F0FC385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123EA-99EA-4992-BF1F-E1708E22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AAEE453-E5FE-44F8-B3D3-D66C586B30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6535373"/>
                  </p:ext>
                </p:extLst>
              </p:nvPr>
            </p:nvGraphicFramePr>
            <p:xfrm>
              <a:off x="139959" y="1909204"/>
              <a:ext cx="11859207" cy="30697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53069">
                      <a:extLst>
                        <a:ext uri="{9D8B030D-6E8A-4147-A177-3AD203B41FA5}">
                          <a16:colId xmlns:a16="http://schemas.microsoft.com/office/drawing/2014/main" val="217155409"/>
                        </a:ext>
                      </a:extLst>
                    </a:gridCol>
                    <a:gridCol w="3953069">
                      <a:extLst>
                        <a:ext uri="{9D8B030D-6E8A-4147-A177-3AD203B41FA5}">
                          <a16:colId xmlns:a16="http://schemas.microsoft.com/office/drawing/2014/main" val="2947684786"/>
                        </a:ext>
                      </a:extLst>
                    </a:gridCol>
                    <a:gridCol w="3953069">
                      <a:extLst>
                        <a:ext uri="{9D8B030D-6E8A-4147-A177-3AD203B41FA5}">
                          <a16:colId xmlns:a16="http://schemas.microsoft.com/office/drawing/2014/main" val="1258534612"/>
                        </a:ext>
                      </a:extLst>
                    </a:gridCol>
                  </a:tblGrid>
                  <a:tr h="456187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Logic Program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/>
                            <a:t>PROJECTOR: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oMath>
                          </a14:m>
                          <a:r>
                            <a:rPr lang="en-US" sz="1800" dirty="0"/>
                            <a:t>-projection (Project 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/>
                            <a:t>PROJECTOR: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oMath>
                          </a14:m>
                          <a:r>
                            <a:rPr lang="en-US" sz="1800" dirty="0"/>
                            <a:t>-projection (Project 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010972"/>
                      </a:ext>
                    </a:extLst>
                  </a:tr>
                  <a:tr h="2613584">
                    <a:tc>
                      <a:txBody>
                        <a:bodyPr/>
                        <a:lstStyle/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reach(X,Y,T) :- reach(XX,YY,T),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dneighbor(D,XX,YY,X,Y),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conn(XX,YY,D,T),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conn(X,Y,</a:t>
                          </a:r>
                          <a:r>
                            <a:rPr lang="it-IT" sz="1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,T),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inverse(D,</a:t>
                          </a:r>
                          <a:r>
                            <a:rPr lang="it-IT" sz="1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step(T).</a:t>
                          </a:r>
                        </a:p>
                        <a:p>
                          <a:endParaRPr lang="it-IT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p_0(Y,D,T,X) :- inverse(D,E),</a:t>
                          </a:r>
                        </a:p>
                        <a:p>
                          <a:r>
                            <a:rPr lang="fr-FR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</a:t>
                          </a:r>
                          <a:r>
                            <a:rPr lang="fr-FR" sz="18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conn</a:t>
                          </a:r>
                          <a:r>
                            <a:rPr lang="fr-FR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(X,Y,E,T),</a:t>
                          </a:r>
                        </a:p>
                        <a:p>
                          <a:r>
                            <a:rPr lang="fr-FR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</a:t>
                          </a:r>
                          <a:r>
                            <a:rPr lang="fr-FR" sz="1800" b="1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step</a:t>
                          </a:r>
                          <a:r>
                            <a:rPr lang="fr-FR" sz="1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(T)</a:t>
                          </a:r>
                          <a:r>
                            <a:rPr lang="fr-FR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</a:t>
                          </a:r>
                        </a:p>
                        <a:p>
                          <a:r>
                            <a:rPr lang="it-IT" sz="1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reach(X,Y,T) :- reach(XX,YY,T),</a:t>
                          </a:r>
                        </a:p>
                        <a:p>
                          <a:r>
                            <a:rPr lang="it-IT" sz="1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dneighbor(D,XX,YY,X,Y),</a:t>
                          </a:r>
                        </a:p>
                        <a:p>
                          <a:r>
                            <a:rPr lang="it-IT" sz="1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conn(XX,YY,D,T),</a:t>
                          </a:r>
                        </a:p>
                        <a:p>
                          <a:r>
                            <a:rPr lang="it-IT" sz="1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step(T),</a:t>
                          </a:r>
                        </a:p>
                        <a:p>
                          <a:r>
                            <a:rPr lang="it-IT" sz="1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p_0(Y,D,T,X).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p_0(Y,D,T,X) :- inverse(D,E),</a:t>
                          </a:r>
                        </a:p>
                        <a:p>
                          <a:r>
                            <a:rPr lang="fr-FR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</a:t>
                          </a:r>
                          <a:r>
                            <a:rPr lang="fr-FR" sz="18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conn</a:t>
                          </a:r>
                          <a:r>
                            <a:rPr lang="fr-FR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(X,Y,E,T).</a:t>
                          </a:r>
                        </a:p>
                        <a:p>
                          <a:endParaRPr lang="it-IT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reach(X,Y,T) :- reach(XX,YY,T),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dneighbor(D,XX,YY,X,Y),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conn(XX,YY,D,T),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step(T),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p_0(Y,D,T,X).</a:t>
                          </a:r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75736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AAEE453-E5FE-44F8-B3D3-D66C586B30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6535373"/>
                  </p:ext>
                </p:extLst>
              </p:nvPr>
            </p:nvGraphicFramePr>
            <p:xfrm>
              <a:off x="139959" y="1909204"/>
              <a:ext cx="11859207" cy="30697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53069">
                      <a:extLst>
                        <a:ext uri="{9D8B030D-6E8A-4147-A177-3AD203B41FA5}">
                          <a16:colId xmlns:a16="http://schemas.microsoft.com/office/drawing/2014/main" val="217155409"/>
                        </a:ext>
                      </a:extLst>
                    </a:gridCol>
                    <a:gridCol w="3953069">
                      <a:extLst>
                        <a:ext uri="{9D8B030D-6E8A-4147-A177-3AD203B41FA5}">
                          <a16:colId xmlns:a16="http://schemas.microsoft.com/office/drawing/2014/main" val="2947684786"/>
                        </a:ext>
                      </a:extLst>
                    </a:gridCol>
                    <a:gridCol w="3953069">
                      <a:extLst>
                        <a:ext uri="{9D8B030D-6E8A-4147-A177-3AD203B41FA5}">
                          <a16:colId xmlns:a16="http://schemas.microsoft.com/office/drawing/2014/main" val="1258534612"/>
                        </a:ext>
                      </a:extLst>
                    </a:gridCol>
                  </a:tblGrid>
                  <a:tr h="456187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Logic Program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54" t="-6667" r="-100616" b="-5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154" t="-6667" r="-616" b="-57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010972"/>
                      </a:ext>
                    </a:extLst>
                  </a:tr>
                  <a:tr h="2613584">
                    <a:tc>
                      <a:txBody>
                        <a:bodyPr/>
                        <a:lstStyle/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reach(X,Y,T) :- reach(XX,YY,T),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dneighbor(D,XX,YY,X,Y),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conn(XX,YY,D,T),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conn(X,Y,</a:t>
                          </a:r>
                          <a:r>
                            <a:rPr lang="it-IT" sz="1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,T),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inverse(D,</a:t>
                          </a:r>
                          <a:r>
                            <a:rPr lang="it-IT" sz="1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step(T).</a:t>
                          </a:r>
                        </a:p>
                        <a:p>
                          <a:endParaRPr lang="it-IT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p_0(Y,D,T,X) :- inverse(D,E),</a:t>
                          </a:r>
                        </a:p>
                        <a:p>
                          <a:r>
                            <a:rPr lang="fr-FR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</a:t>
                          </a:r>
                          <a:r>
                            <a:rPr lang="fr-FR" sz="18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conn</a:t>
                          </a:r>
                          <a:r>
                            <a:rPr lang="fr-FR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(X,Y,E,T),</a:t>
                          </a:r>
                        </a:p>
                        <a:p>
                          <a:r>
                            <a:rPr lang="fr-FR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</a:t>
                          </a:r>
                          <a:r>
                            <a:rPr lang="fr-FR" sz="1800" b="1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step</a:t>
                          </a:r>
                          <a:r>
                            <a:rPr lang="fr-FR" sz="1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(T)</a:t>
                          </a:r>
                          <a:r>
                            <a:rPr lang="fr-FR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</a:t>
                          </a:r>
                        </a:p>
                        <a:p>
                          <a:r>
                            <a:rPr lang="it-IT" sz="1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reach(X,Y,T) :- reach(XX,YY,T),</a:t>
                          </a:r>
                        </a:p>
                        <a:p>
                          <a:r>
                            <a:rPr lang="it-IT" sz="1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dneighbor(D,XX,YY,X,Y),</a:t>
                          </a:r>
                        </a:p>
                        <a:p>
                          <a:r>
                            <a:rPr lang="it-IT" sz="1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conn(XX,YY,D,T),</a:t>
                          </a:r>
                        </a:p>
                        <a:p>
                          <a:r>
                            <a:rPr lang="it-IT" sz="1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step(T),</a:t>
                          </a:r>
                        </a:p>
                        <a:p>
                          <a:r>
                            <a:rPr lang="it-IT" sz="1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p_0(Y,D,T,X).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p_0(Y,D,T,X) :- inverse(D,E),</a:t>
                          </a:r>
                        </a:p>
                        <a:p>
                          <a:r>
                            <a:rPr lang="fr-FR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</a:t>
                          </a:r>
                          <a:r>
                            <a:rPr lang="fr-FR" sz="18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conn</a:t>
                          </a:r>
                          <a:r>
                            <a:rPr lang="fr-FR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(X,Y,E,T).</a:t>
                          </a:r>
                        </a:p>
                        <a:p>
                          <a:endParaRPr lang="it-IT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reach(X,Y,T) :- reach(XX,YY,T),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dneighbor(D,XX,YY,X,Y),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conn(XX,YY,D,T),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step(T),</a:t>
                          </a:r>
                        </a:p>
                        <a:p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 p_0(Y,D,T,X).</a:t>
                          </a:r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75736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Arrow: Right 2">
            <a:extLst>
              <a:ext uri="{FF2B5EF4-FFF2-40B4-BE49-F238E27FC236}">
                <a16:creationId xmlns:a16="http://schemas.microsoft.com/office/drawing/2014/main" id="{D17275A8-9914-4624-B4DA-FD33C483FDB0}"/>
              </a:ext>
            </a:extLst>
          </p:cNvPr>
          <p:cNvSpPr/>
          <p:nvPr/>
        </p:nvSpPr>
        <p:spPr>
          <a:xfrm>
            <a:off x="2912705" y="4142790"/>
            <a:ext cx="1352939" cy="410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E</a:t>
            </a:r>
          </a:p>
        </p:txBody>
      </p:sp>
    </p:spTree>
    <p:extLst>
      <p:ext uri="{BB962C8B-B14F-4D97-AF65-F5344CB8AC3E}">
        <p14:creationId xmlns:p14="http://schemas.microsoft.com/office/powerpoint/2010/main" val="1935434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6CCA-5533-4734-AB9D-8DAF33636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B9BD7-7FB6-4FE1-B101-5531D58C0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Rules must be “safe” for ASP technology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Unsafe Rules:</a:t>
            </a:r>
          </a:p>
          <a:p>
            <a:pPr marL="0" indent="0">
              <a:buNone/>
            </a:pPr>
            <a:r>
              <a:rPr lang="en-US" dirty="0"/>
              <a:t>p(</a:t>
            </a:r>
            <a:r>
              <a:rPr lang="en-US" b="1" dirty="0"/>
              <a:t>A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:- p(A), not p(A,</a:t>
            </a:r>
            <a:r>
              <a:rPr lang="en-US" b="1" dirty="0"/>
              <a:t>B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b="1" dirty="0"/>
              <a:t>Safe Rules:</a:t>
            </a:r>
          </a:p>
          <a:p>
            <a:pPr marL="0" indent="0">
              <a:buNone/>
            </a:pPr>
            <a:r>
              <a:rPr lang="en-US" dirty="0"/>
              <a:t>p(1).</a:t>
            </a:r>
          </a:p>
          <a:p>
            <a:pPr marL="0" indent="0">
              <a:buNone/>
            </a:pPr>
            <a:r>
              <a:rPr lang="en-US" dirty="0"/>
              <a:t>:- p(A), not p(A,B), q(B).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2E7E8C-426F-4DA6-856E-97E20287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F82EA-4420-49EB-A998-F82D754E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7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75D45-CB5A-47D6-A74A-A7F9EA86B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Safety Issues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5B6B94-7DE5-42F6-B548-9462C1C8DB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61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we don’t handle safety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-project B from the example below…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5B6B94-7DE5-42F6-B548-9462C1C8DB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613000"/>
              </a:xfrm>
              <a:blipFill>
                <a:blip r:embed="rId3"/>
                <a:stretch>
                  <a:fillRect l="-1217" t="-15842" b="-5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45EE0-7BE8-4D88-9427-B62AF1A48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2DCC17-1961-43FA-9A1F-2F78FBF6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4FA7CE8-F949-4554-97F5-B7203571C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388118"/>
              </p:ext>
            </p:extLst>
          </p:nvPr>
        </p:nvGraphicFramePr>
        <p:xfrm>
          <a:off x="2142931" y="2449623"/>
          <a:ext cx="7906138" cy="3253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3069">
                  <a:extLst>
                    <a:ext uri="{9D8B030D-6E8A-4147-A177-3AD203B41FA5}">
                      <a16:colId xmlns:a16="http://schemas.microsoft.com/office/drawing/2014/main" val="217155409"/>
                    </a:ext>
                  </a:extLst>
                </a:gridCol>
                <a:gridCol w="3953069">
                  <a:extLst>
                    <a:ext uri="{9D8B030D-6E8A-4147-A177-3AD203B41FA5}">
                      <a16:colId xmlns:a16="http://schemas.microsoft.com/office/drawing/2014/main" val="2947684786"/>
                    </a:ext>
                  </a:extLst>
                </a:gridCol>
              </a:tblGrid>
              <a:tr h="456187">
                <a:tc>
                  <a:txBody>
                    <a:bodyPr/>
                    <a:lstStyle/>
                    <a:p>
                      <a:r>
                        <a:rPr lang="en-US" sz="1800" dirty="0"/>
                        <a:t>Logic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PROJECTOR: No Safety Handling (Project 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10972"/>
                  </a:ext>
                </a:extLst>
              </a:tr>
              <a:tr h="261358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p(A,D,E) :- q(A,B,C),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                   r(A,D),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                   t(E),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                   not s(B,E).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p_0(A,C,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 :- q(A,B,C),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                       not s(B,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).</a:t>
                      </a:r>
                    </a:p>
                    <a:p>
                      <a:pPr marL="0" indent="0">
                        <a:buNone/>
                      </a:pPr>
                      <a:endParaRPr lang="en-US" dirty="0"/>
                    </a:p>
                    <a:p>
                      <a:pPr marL="0" indent="0">
                        <a:buNone/>
                      </a:pP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p(A,D,E)     :- r(A,D),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                       t(E),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                       p_0(A,C,E).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573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38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1DB7-8CEF-4564-A5CF-4D77E001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790890-26D2-431D-B6A0-79982F47C5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Background</a:t>
                </a:r>
              </a:p>
              <a:p>
                <a:r>
                  <a:rPr lang="en-US" dirty="0"/>
                  <a:t>Projection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Experimental Results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790890-26D2-431D-B6A0-79982F47C5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0F981A-0EE9-4663-BFFE-D9E628DE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83D98-0F28-4429-800E-852909A7C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48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75D45-CB5A-47D6-A74A-A7F9EA86B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Safety Issues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5B6B94-7DE5-42F6-B548-9462C1C8DB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61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we don’t handle safety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-project B from the example below…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5B6B94-7DE5-42F6-B548-9462C1C8DB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613000"/>
              </a:xfrm>
              <a:blipFill>
                <a:blip r:embed="rId3"/>
                <a:stretch>
                  <a:fillRect l="-1217" t="-15842" b="-5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45EE0-7BE8-4D88-9427-B62AF1A48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2DCC17-1961-43FA-9A1F-2F78FBF6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4FA7CE8-F949-4554-97F5-B7203571C9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1623701"/>
                  </p:ext>
                </p:extLst>
              </p:nvPr>
            </p:nvGraphicFramePr>
            <p:xfrm>
              <a:off x="166396" y="2438626"/>
              <a:ext cx="11859207" cy="32536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53069">
                      <a:extLst>
                        <a:ext uri="{9D8B030D-6E8A-4147-A177-3AD203B41FA5}">
                          <a16:colId xmlns:a16="http://schemas.microsoft.com/office/drawing/2014/main" val="217155409"/>
                        </a:ext>
                      </a:extLst>
                    </a:gridCol>
                    <a:gridCol w="3953069">
                      <a:extLst>
                        <a:ext uri="{9D8B030D-6E8A-4147-A177-3AD203B41FA5}">
                          <a16:colId xmlns:a16="http://schemas.microsoft.com/office/drawing/2014/main" val="2947684786"/>
                        </a:ext>
                      </a:extLst>
                    </a:gridCol>
                    <a:gridCol w="3953069">
                      <a:extLst>
                        <a:ext uri="{9D8B030D-6E8A-4147-A177-3AD203B41FA5}">
                          <a16:colId xmlns:a16="http://schemas.microsoft.com/office/drawing/2014/main" val="1258534612"/>
                        </a:ext>
                      </a:extLst>
                    </a:gridCol>
                  </a:tblGrid>
                  <a:tr h="456187">
                    <a:tc>
                      <a:txBody>
                        <a:bodyPr/>
                        <a:lstStyle/>
                        <a:p>
                          <a:r>
                            <a:rPr lang="en-US" sz="1800"/>
                            <a:t>Logic Program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PROJECTOR: No Safety Handling</a:t>
                          </a:r>
                        </a:p>
                        <a:p>
                          <a:r>
                            <a:rPr lang="en-US" sz="18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oMath>
                          </a14:m>
                          <a:r>
                            <a:rPr lang="en-US" sz="1800" dirty="0"/>
                            <a:t>-project 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/>
                            <a:t>PROJECTOR: Safety Handling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oMath>
                          </a14:m>
                          <a:r>
                            <a:rPr lang="en-US" sz="1800" b="1" dirty="0"/>
                            <a:t>-project B)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010972"/>
                      </a:ext>
                    </a:extLst>
                  </a:tr>
                  <a:tr h="2613584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p(A,D,E) :- q(A,B,C),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r(A,D),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t(E),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not s(B,E).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p_0(A,C,</a:t>
                          </a:r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</a:t>
                          </a: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 :- q(A,B,C),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not s(B,</a:t>
                          </a:r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</a:t>
                          </a: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).</a:t>
                          </a:r>
                        </a:p>
                        <a:p>
                          <a:pPr marL="0" indent="0">
                            <a:buNone/>
                          </a:pPr>
                          <a:endParaRPr lang="en-US" dirty="0"/>
                        </a:p>
                        <a:p>
                          <a:pPr marL="0" indent="0">
                            <a:buNone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p(A,D,E)     :- r(A,D),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t(E),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p_0(A,C,E).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p_0(A,C,E) :- q(A,B,C),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not s(B,E),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t(E).</a:t>
                          </a:r>
                          <a:endParaRPr lang="en-US" dirty="0"/>
                        </a:p>
                        <a:p>
                          <a:pPr marL="0" indent="0">
                            <a:buNone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p(A,D,E)     :- r(A,D),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p_0(A,C,E).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75736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4FA7CE8-F949-4554-97F5-B7203571C9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1623701"/>
                  </p:ext>
                </p:extLst>
              </p:nvPr>
            </p:nvGraphicFramePr>
            <p:xfrm>
              <a:off x="166396" y="2438626"/>
              <a:ext cx="11859207" cy="32536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53069">
                      <a:extLst>
                        <a:ext uri="{9D8B030D-6E8A-4147-A177-3AD203B41FA5}">
                          <a16:colId xmlns:a16="http://schemas.microsoft.com/office/drawing/2014/main" val="217155409"/>
                        </a:ext>
                      </a:extLst>
                    </a:gridCol>
                    <a:gridCol w="3953069">
                      <a:extLst>
                        <a:ext uri="{9D8B030D-6E8A-4147-A177-3AD203B41FA5}">
                          <a16:colId xmlns:a16="http://schemas.microsoft.com/office/drawing/2014/main" val="2947684786"/>
                        </a:ext>
                      </a:extLst>
                    </a:gridCol>
                    <a:gridCol w="3953069">
                      <a:extLst>
                        <a:ext uri="{9D8B030D-6E8A-4147-A177-3AD203B41FA5}">
                          <a16:colId xmlns:a16="http://schemas.microsoft.com/office/drawing/2014/main" val="125853461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1800"/>
                            <a:t>Logic Program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09" t="-4762" r="-100772" b="-41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4762" r="-616" b="-41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010972"/>
                      </a:ext>
                    </a:extLst>
                  </a:tr>
                  <a:tr h="2613584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p(A,D,E) :- q(A,B,C),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r(A,D),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t(E),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not s(B,E).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p_0(A,C,</a:t>
                          </a:r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</a:t>
                          </a: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 :- q(A,B,C),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not s(B,</a:t>
                          </a:r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</a:t>
                          </a: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).</a:t>
                          </a:r>
                        </a:p>
                        <a:p>
                          <a:pPr marL="0" indent="0">
                            <a:buNone/>
                          </a:pPr>
                          <a:endParaRPr lang="en-US" dirty="0"/>
                        </a:p>
                        <a:p>
                          <a:pPr marL="0" indent="0">
                            <a:buNone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p(A,D,E)     :- r(A,D),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t(E),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p_0(A,C,E).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p_0(A,C,E) :- q(A,B,C),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not s(B,E),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t(E).</a:t>
                          </a:r>
                          <a:endParaRPr lang="en-US" dirty="0"/>
                        </a:p>
                        <a:p>
                          <a:pPr marL="0" indent="0">
                            <a:buNone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p(A,D,E)     :- r(A,D),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p_0(A,C,E).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75736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71F26F3-E6C0-4345-9F26-DFFFD2FD1F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5748208"/>
                <a:ext cx="10515600" cy="6887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Solution:</a:t>
                </a:r>
                <a:r>
                  <a:rPr lang="en-US" dirty="0"/>
                  <a:t> Add the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-literals of all unsafe variable(s) until we end up with a safe rule, removing the literals from the original rule.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71F26F3-E6C0-4345-9F26-DFFFD2FD1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748208"/>
                <a:ext cx="10515600" cy="688747"/>
              </a:xfrm>
              <a:prstGeom prst="rect">
                <a:avLst/>
              </a:prstGeom>
              <a:blipFill>
                <a:blip r:embed="rId5"/>
                <a:stretch>
                  <a:fillRect l="-986" t="-22124" b="-19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192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D0ED6-45F7-490D-AE8F-D5472D22E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42FAA3-7501-4E08-AD6D-9AFB3A9557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Select the candidate variable who produces the fewest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-literals</a:t>
                </a:r>
              </a:p>
              <a:p>
                <a:pPr lvl="1"/>
                <a:r>
                  <a:rPr lang="en-US" dirty="0"/>
                  <a:t>If more variables can be projected without introducing more literals into the new rule, add them to the set of variables being projected</a:t>
                </a:r>
              </a:p>
              <a:p>
                <a:pPr lvl="1"/>
                <a:r>
                  <a:rPr lang="en-US" dirty="0"/>
                  <a:t>If there is a tie, randomly select a variable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42FAA3-7501-4E08-AD6D-9AFB3A9557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309EF-AABD-4212-9EB3-5041A2DB2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5889A-B06F-4315-9119-C90F6B833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2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A89A4-A5D9-48C0-8F49-5FC6FB5C9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745F9-1392-43F8-8D26-942DDE18D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Clingo</a:t>
            </a:r>
            <a:r>
              <a:rPr lang="en-US" dirty="0"/>
              <a:t> 5.3.0, utilizing their Python interface “</a:t>
            </a:r>
            <a:r>
              <a:rPr lang="en-US" dirty="0" err="1"/>
              <a:t>Pyclingo</a:t>
            </a:r>
            <a:r>
              <a:rPr lang="en-US" dirty="0"/>
              <a:t>” (Potsdam)</a:t>
            </a:r>
          </a:p>
          <a:p>
            <a:pPr lvl="1"/>
            <a:r>
              <a:rPr lang="en-US" dirty="0"/>
              <a:t>One feature allows for modification of parsed ASP program’s abstract syntax tree (AST)</a:t>
            </a:r>
          </a:p>
          <a:p>
            <a:r>
              <a:rPr lang="en-US" dirty="0"/>
              <a:t>Modifies the AST to perform projection</a:t>
            </a:r>
          </a:p>
          <a:p>
            <a:r>
              <a:rPr lang="en-US" dirty="0"/>
              <a:t>Includes post-processing (obtaining answer sets)</a:t>
            </a:r>
          </a:p>
          <a:p>
            <a:r>
              <a:rPr lang="en-US" dirty="0"/>
              <a:t>Ignores constructs such as aggregates and optimization statements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DCA27D-80BB-4029-ADF9-02EC2D4E5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A4736-BAB4-49CE-B4EA-E7EA35B0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8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16C8-8BFA-4B60-928B-4EE995E56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B9C2E-765E-45A0-B648-AE70AFA22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Ground Programs</a:t>
            </a:r>
          </a:p>
          <a:p>
            <a:r>
              <a:rPr lang="en-US" dirty="0"/>
              <a:t>Propositional program simplification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Non-Ground Programs</a:t>
            </a:r>
          </a:p>
          <a:p>
            <a:r>
              <a:rPr lang="en-US" dirty="0"/>
              <a:t>Simplify (</a:t>
            </a:r>
            <a:r>
              <a:rPr lang="en-US" dirty="0" err="1"/>
              <a:t>Eiter</a:t>
            </a:r>
            <a:r>
              <a:rPr lang="en-US" dirty="0"/>
              <a:t>, Fink, </a:t>
            </a:r>
            <a:r>
              <a:rPr lang="en-US" dirty="0" err="1"/>
              <a:t>Tompits</a:t>
            </a:r>
            <a:r>
              <a:rPr lang="en-US" dirty="0"/>
              <a:t>, Traxler, </a:t>
            </a:r>
            <a:r>
              <a:rPr lang="en-US" dirty="0" err="1"/>
              <a:t>Woltran</a:t>
            </a:r>
            <a:r>
              <a:rPr lang="en-US" dirty="0"/>
              <a:t>, 2006)</a:t>
            </a:r>
          </a:p>
          <a:p>
            <a:r>
              <a:rPr lang="en-US" dirty="0" err="1"/>
              <a:t>Lpopt</a:t>
            </a:r>
            <a:r>
              <a:rPr lang="en-US" dirty="0"/>
              <a:t> (</a:t>
            </a:r>
            <a:r>
              <a:rPr lang="en-US" dirty="0" err="1"/>
              <a:t>Bichler</a:t>
            </a:r>
            <a:r>
              <a:rPr lang="en-US" dirty="0"/>
              <a:t>, </a:t>
            </a:r>
            <a:r>
              <a:rPr lang="en-US" dirty="0" err="1"/>
              <a:t>Morak</a:t>
            </a:r>
            <a:r>
              <a:rPr lang="en-US" dirty="0"/>
              <a:t>, </a:t>
            </a:r>
            <a:r>
              <a:rPr lang="en-US" dirty="0" err="1"/>
              <a:t>Woltran</a:t>
            </a:r>
            <a:r>
              <a:rPr lang="en-US" dirty="0"/>
              <a:t>, 2016)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907B6-04D4-45F5-83E2-D8A523C1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A55E6-A787-4204-8412-95880D7A3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56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536FE8-F50F-441A-A49D-CA8D08CA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/>
              <a:t>EXPERIMENTAL RESULTS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CE97E2-A573-4CAE-B652-CB9BADCFAB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F2A9565-0F39-40C7-8CC9-A3ABC9FA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  <a:solidFill>
            <a:srgbClr val="002060"/>
          </a:solidFill>
        </p:spPr>
        <p:txBody>
          <a:bodyPr/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Nick Hippen                                                                                                                          University of Nebraska at Omaha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CE6A052-3575-4736-BEDC-FAECBCDC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  <a:solidFill>
            <a:srgbClr val="002060"/>
          </a:solidFill>
        </p:spPr>
        <p:txBody>
          <a:bodyPr/>
          <a:lstStyle/>
          <a:p>
            <a:fld id="{EEE60E6F-CE8A-44F3-8AE9-64D579C763BD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t>24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76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4F87A-F9A7-47C7-BB8C-E55F8A361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840C8-96AE-441F-A0B8-D53A812D5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ASPCCG</a:t>
            </a:r>
            <a:r>
              <a:rPr lang="en-US" dirty="0"/>
              <a:t>: ASP based natural language parser</a:t>
            </a:r>
          </a:p>
          <a:p>
            <a:pPr lvl="1"/>
            <a:r>
              <a:rPr lang="en-US" dirty="0"/>
              <a:t>3 encodings of increasing levels of human optimization</a:t>
            </a:r>
          </a:p>
          <a:p>
            <a:pPr lvl="2"/>
            <a:r>
              <a:rPr lang="en-US" dirty="0"/>
              <a:t>Created by Matthew </a:t>
            </a:r>
            <a:r>
              <a:rPr lang="en-US" dirty="0" err="1"/>
              <a:t>Buddenhagen</a:t>
            </a:r>
            <a:r>
              <a:rPr lang="en-US" dirty="0"/>
              <a:t>, Yuliya </a:t>
            </a:r>
            <a:r>
              <a:rPr lang="en-US" dirty="0" err="1"/>
              <a:t>Lierler</a:t>
            </a:r>
            <a:r>
              <a:rPr lang="en-US" dirty="0"/>
              <a:t> &amp; Peter Schuller</a:t>
            </a:r>
          </a:p>
          <a:p>
            <a:pPr lvl="1"/>
            <a:r>
              <a:rPr lang="en-US" dirty="0"/>
              <a:t>Enc1: No human optimization</a:t>
            </a:r>
          </a:p>
          <a:p>
            <a:pPr lvl="1"/>
            <a:r>
              <a:rPr lang="en-US" dirty="0"/>
              <a:t>Enc7: Moderate human optimization</a:t>
            </a:r>
          </a:p>
          <a:p>
            <a:pPr lvl="1"/>
            <a:r>
              <a:rPr lang="en-US" dirty="0"/>
              <a:t>Enc19: Notable human optimization</a:t>
            </a:r>
          </a:p>
          <a:p>
            <a:r>
              <a:rPr lang="en-US" b="1" dirty="0"/>
              <a:t>ASPComp14</a:t>
            </a:r>
          </a:p>
          <a:p>
            <a:pPr lvl="1"/>
            <a:r>
              <a:rPr lang="en-US" dirty="0"/>
              <a:t>Stable Marriage</a:t>
            </a:r>
          </a:p>
          <a:p>
            <a:pPr lvl="1"/>
            <a:r>
              <a:rPr lang="en-US" dirty="0"/>
              <a:t>Permutation Pattern Matching</a:t>
            </a:r>
          </a:p>
          <a:p>
            <a:pPr lvl="1"/>
            <a:r>
              <a:rPr lang="en-US" dirty="0"/>
              <a:t>Knight Tour with Holes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EAA2B-2AE3-444D-AF34-394EA34B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4B68C-46DE-4BCC-A7E9-034B6A23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12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F6A4-CBD9-48B5-ABC7-1BB2C2270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ASPCCG: Encoding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AE9E8-D655-4043-8193-6618D2D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30DDC-A9B5-461B-9465-55427D32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439FD6C-7E04-4AEF-B89A-E84B38E4E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13446"/>
            <a:ext cx="5257800" cy="295666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DAA734F-8694-4B5D-A1BF-72849A410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13446"/>
            <a:ext cx="5257800" cy="29566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8B2687-8EDA-4459-ABEB-2B89C1B04248}"/>
              </a:ext>
            </a:extLst>
          </p:cNvPr>
          <p:cNvSpPr txBox="1"/>
          <p:nvPr/>
        </p:nvSpPr>
        <p:spPr>
          <a:xfrm>
            <a:off x="2460587" y="2240384"/>
            <a:ext cx="255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Solve 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705985-5C72-4258-9C39-79904BA955EB}"/>
              </a:ext>
            </a:extLst>
          </p:cNvPr>
          <p:cNvSpPr txBox="1"/>
          <p:nvPr/>
        </p:nvSpPr>
        <p:spPr>
          <a:xfrm>
            <a:off x="7541105" y="2240384"/>
            <a:ext cx="289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Grounding Size</a:t>
            </a:r>
          </a:p>
        </p:txBody>
      </p:sp>
    </p:spTree>
    <p:extLst>
      <p:ext uri="{BB962C8B-B14F-4D97-AF65-F5344CB8AC3E}">
        <p14:creationId xmlns:p14="http://schemas.microsoft.com/office/powerpoint/2010/main" val="2366694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B796F8-58F1-443C-8372-7CC1894FC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32" y="2011884"/>
            <a:ext cx="7479723" cy="4206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A0F6A4-CBD9-48B5-ABC7-1BB2C2270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Randomness Comparison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AE9E8-D655-4043-8193-6618D2D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30DDC-A9B5-461B-9465-55427D32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27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8B2687-8EDA-4459-ABEB-2B89C1B04248}"/>
              </a:ext>
            </a:extLst>
          </p:cNvPr>
          <p:cNvSpPr txBox="1"/>
          <p:nvPr/>
        </p:nvSpPr>
        <p:spPr>
          <a:xfrm>
            <a:off x="4818275" y="1596204"/>
            <a:ext cx="255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Solve Time</a:t>
            </a:r>
          </a:p>
        </p:txBody>
      </p:sp>
    </p:spTree>
    <p:extLst>
      <p:ext uri="{BB962C8B-B14F-4D97-AF65-F5344CB8AC3E}">
        <p14:creationId xmlns:p14="http://schemas.microsoft.com/office/powerpoint/2010/main" val="1544376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F6A4-CBD9-48B5-ABC7-1BB2C2270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ASPCCG: Encoding 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AE9E8-D655-4043-8193-6618D2D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30DDC-A9B5-461B-9465-55427D32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439FD6C-7E04-4AEF-B89A-E84B38E4E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613447"/>
            <a:ext cx="5257798" cy="295666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DAA734F-8694-4B5D-A1BF-72849A410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613447"/>
            <a:ext cx="5257798" cy="29566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8B2687-8EDA-4459-ABEB-2B89C1B04248}"/>
              </a:ext>
            </a:extLst>
          </p:cNvPr>
          <p:cNvSpPr txBox="1"/>
          <p:nvPr/>
        </p:nvSpPr>
        <p:spPr>
          <a:xfrm>
            <a:off x="2488579" y="2240384"/>
            <a:ext cx="255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Solve 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705985-5C72-4258-9C39-79904BA955EB}"/>
              </a:ext>
            </a:extLst>
          </p:cNvPr>
          <p:cNvSpPr txBox="1"/>
          <p:nvPr/>
        </p:nvSpPr>
        <p:spPr>
          <a:xfrm>
            <a:off x="7541105" y="2240384"/>
            <a:ext cx="289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Grounding Size</a:t>
            </a:r>
          </a:p>
        </p:txBody>
      </p:sp>
    </p:spTree>
    <p:extLst>
      <p:ext uri="{BB962C8B-B14F-4D97-AF65-F5344CB8AC3E}">
        <p14:creationId xmlns:p14="http://schemas.microsoft.com/office/powerpoint/2010/main" val="3468126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F6A4-CBD9-48B5-ABC7-1BB2C2270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ASPCCG: Encoding 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AE9E8-D655-4043-8193-6618D2D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30DDC-A9B5-461B-9465-55427D32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439FD6C-7E04-4AEF-B89A-E84B38E4E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613447"/>
            <a:ext cx="5257798" cy="295666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DAA734F-8694-4B5D-A1BF-72849A410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613447"/>
            <a:ext cx="5257798" cy="29566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8B2687-8EDA-4459-ABEB-2B89C1B04248}"/>
              </a:ext>
            </a:extLst>
          </p:cNvPr>
          <p:cNvSpPr txBox="1"/>
          <p:nvPr/>
        </p:nvSpPr>
        <p:spPr>
          <a:xfrm>
            <a:off x="2488579" y="2240384"/>
            <a:ext cx="255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Solve 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705985-5C72-4258-9C39-79904BA955EB}"/>
              </a:ext>
            </a:extLst>
          </p:cNvPr>
          <p:cNvSpPr txBox="1"/>
          <p:nvPr/>
        </p:nvSpPr>
        <p:spPr>
          <a:xfrm>
            <a:off x="7541105" y="2240384"/>
            <a:ext cx="289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Grounding Size</a:t>
            </a:r>
          </a:p>
        </p:txBody>
      </p:sp>
    </p:spTree>
    <p:extLst>
      <p:ext uri="{BB962C8B-B14F-4D97-AF65-F5344CB8AC3E}">
        <p14:creationId xmlns:p14="http://schemas.microsoft.com/office/powerpoint/2010/main" val="41367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536FE8-F50F-441A-A49D-CA8D08CA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BACKGROUND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CE97E2-A573-4CAE-B652-CB9BADCFAB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F2A9565-0F39-40C7-8CC9-A3ABC9FA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  <a:solidFill>
            <a:srgbClr val="002060"/>
          </a:solidFill>
        </p:spPr>
        <p:txBody>
          <a:bodyPr/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Nick Hippen                                                                                                                          University of Nebraska at Omaha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CE6A052-3575-4736-BEDC-FAECBCDC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  <a:solidFill>
            <a:srgbClr val="002060"/>
          </a:solidFill>
        </p:spPr>
        <p:txBody>
          <a:bodyPr/>
          <a:lstStyle/>
          <a:p>
            <a:fld id="{EEE60E6F-CE8A-44F3-8AE9-64D579C763BD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t>3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67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E08E6-AE85-49CF-AB47-9FADC9E38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ASPCCG: Overall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801C07-7FAB-4A1C-8565-7A9C066EE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889E8-85DF-4DC2-9B73-B1B3C0C7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30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7CF3DD9-C6CE-4438-9C3E-758631944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7" y="1761037"/>
            <a:ext cx="7096125" cy="399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30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F6A4-CBD9-48B5-ABC7-1BB2C2270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Stable Marriage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AE9E8-D655-4043-8193-6618D2D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30DDC-A9B5-461B-9465-55427D32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439FD6C-7E04-4AEF-B89A-E84B38E4E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32" y="1988709"/>
            <a:ext cx="7520934" cy="42293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8B2687-8EDA-4459-ABEB-2B89C1B04248}"/>
              </a:ext>
            </a:extLst>
          </p:cNvPr>
          <p:cNvSpPr txBox="1"/>
          <p:nvPr/>
        </p:nvSpPr>
        <p:spPr>
          <a:xfrm>
            <a:off x="4818275" y="1596204"/>
            <a:ext cx="255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Solve Time</a:t>
            </a:r>
          </a:p>
        </p:txBody>
      </p:sp>
    </p:spTree>
    <p:extLst>
      <p:ext uri="{BB962C8B-B14F-4D97-AF65-F5344CB8AC3E}">
        <p14:creationId xmlns:p14="http://schemas.microsoft.com/office/powerpoint/2010/main" val="205317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F6A4-CBD9-48B5-ABC7-1BB2C2270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 Pattern Matching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AE9E8-D655-4043-8193-6618D2D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30DDC-A9B5-461B-9465-55427D32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439FD6C-7E04-4AEF-B89A-E84B38E4E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32" y="1988710"/>
            <a:ext cx="7520934" cy="42293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8B2687-8EDA-4459-ABEB-2B89C1B04248}"/>
              </a:ext>
            </a:extLst>
          </p:cNvPr>
          <p:cNvSpPr txBox="1"/>
          <p:nvPr/>
        </p:nvSpPr>
        <p:spPr>
          <a:xfrm>
            <a:off x="4818275" y="1596204"/>
            <a:ext cx="255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Solve Time</a:t>
            </a:r>
          </a:p>
        </p:txBody>
      </p:sp>
    </p:spTree>
    <p:extLst>
      <p:ext uri="{BB962C8B-B14F-4D97-AF65-F5344CB8AC3E}">
        <p14:creationId xmlns:p14="http://schemas.microsoft.com/office/powerpoint/2010/main" val="3500629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F6A4-CBD9-48B5-ABC7-1BB2C2270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Knight Tour with Holes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AE9E8-D655-4043-8193-6618D2D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30DDC-A9B5-461B-9465-55427D32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439FD6C-7E04-4AEF-B89A-E84B38E4E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359" y="1988710"/>
            <a:ext cx="7519279" cy="42293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8B2687-8EDA-4459-ABEB-2B89C1B04248}"/>
              </a:ext>
            </a:extLst>
          </p:cNvPr>
          <p:cNvSpPr txBox="1"/>
          <p:nvPr/>
        </p:nvSpPr>
        <p:spPr>
          <a:xfrm>
            <a:off x="4818275" y="1596204"/>
            <a:ext cx="255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Grounding Size</a:t>
            </a:r>
          </a:p>
        </p:txBody>
      </p:sp>
    </p:spTree>
    <p:extLst>
      <p:ext uri="{BB962C8B-B14F-4D97-AF65-F5344CB8AC3E}">
        <p14:creationId xmlns:p14="http://schemas.microsoft.com/office/powerpoint/2010/main" val="1497493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644E9-BDC6-4583-A8A7-0CB9D26E8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Conclusions, Current &amp;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FB409-93A7-488A-8319-E7B8B83C1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Conclusions</a:t>
            </a:r>
          </a:p>
          <a:p>
            <a:r>
              <a:rPr lang="en-US" sz="2000" dirty="0"/>
              <a:t>Automatic rewriting techniques are worth exploring</a:t>
            </a:r>
          </a:p>
          <a:p>
            <a:r>
              <a:rPr lang="en-US" sz="2000" dirty="0"/>
              <a:t>System PROJECTOR available on the </a:t>
            </a:r>
            <a:r>
              <a:rPr lang="en-US" sz="2000" dirty="0">
                <a:hlinkClick r:id="rId2"/>
              </a:rPr>
              <a:t>UNO NLPKR Lab website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Current Work</a:t>
            </a:r>
          </a:p>
          <a:p>
            <a:r>
              <a:rPr lang="en-US" sz="2000" dirty="0"/>
              <a:t>Improve language support</a:t>
            </a:r>
          </a:p>
          <a:p>
            <a:r>
              <a:rPr lang="en-US" sz="2000" dirty="0"/>
              <a:t>More experiments</a:t>
            </a:r>
          </a:p>
          <a:p>
            <a:pPr marL="0" indent="0">
              <a:buNone/>
            </a:pPr>
            <a:br>
              <a:rPr lang="en-US" sz="2000" b="1" dirty="0"/>
            </a:br>
            <a:r>
              <a:rPr lang="en-US" sz="2000" b="1" dirty="0"/>
              <a:t>Future Work</a:t>
            </a:r>
          </a:p>
          <a:p>
            <a:r>
              <a:rPr lang="en-US" sz="2000" dirty="0"/>
              <a:t>Better heuristics for variable selection (grounding size prediction)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CE6777-C630-431D-89B1-0E912B5C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79D12-A070-4E98-B490-72C8A7D64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05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981F9-AB15-45EC-A942-C72D87B29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6E4A5-E0CC-4491-BF1D-7D18C62E5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Michael </a:t>
            </a:r>
            <a:r>
              <a:rPr lang="en-US" dirty="0" err="1"/>
              <a:t>Dingess</a:t>
            </a:r>
            <a:endParaRPr lang="en-US" dirty="0"/>
          </a:p>
          <a:p>
            <a:r>
              <a:rPr lang="en-US" dirty="0"/>
              <a:t>Brian Hodges</a:t>
            </a:r>
          </a:p>
          <a:p>
            <a:r>
              <a:rPr lang="en-US" dirty="0"/>
              <a:t>Daniel Houston</a:t>
            </a:r>
          </a:p>
          <a:p>
            <a:r>
              <a:rPr lang="en-US" dirty="0"/>
              <a:t>Roland Kaminski</a:t>
            </a:r>
          </a:p>
          <a:p>
            <a:r>
              <a:rPr lang="en-US" dirty="0"/>
              <a:t>Liu </a:t>
            </a:r>
            <a:r>
              <a:rPr lang="en-US" dirty="0" err="1"/>
              <a:t>Liu</a:t>
            </a:r>
            <a:endParaRPr lang="en-US" dirty="0"/>
          </a:p>
          <a:p>
            <a:r>
              <a:rPr lang="en-US" dirty="0"/>
              <a:t>Dr. Mirek </a:t>
            </a:r>
            <a:r>
              <a:rPr lang="en-US" dirty="0" err="1"/>
              <a:t>Truszczynski</a:t>
            </a:r>
            <a:endParaRPr lang="en-US" dirty="0"/>
          </a:p>
          <a:p>
            <a:r>
              <a:rPr lang="en-US" dirty="0"/>
              <a:t>Stefan </a:t>
            </a:r>
            <a:r>
              <a:rPr lang="en-US" dirty="0" err="1"/>
              <a:t>Woltran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490BF-061C-4536-AB97-ACBBB14F5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16A98-050C-4C97-94F8-0D2DA027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88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A678-6B7B-4851-930B-B696EC8A4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8095"/>
            <a:ext cx="10515600" cy="400180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Thank You!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4800" b="1" dirty="0"/>
              <a:t>Questions?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4C9307-3061-4170-947A-796AFBACF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09D0D-2900-445E-AF0D-DF5895437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01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D5DF-BD51-474A-9DB9-17CD36AB2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Answer Set Programming (ASP)?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69555-9364-454A-8C9A-A19DEEA70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Constraint programming paradigm geared towards solving difficult combinatorial search problems</a:t>
            </a:r>
          </a:p>
          <a:p>
            <a:r>
              <a:rPr lang="en-US" dirty="0"/>
              <a:t>Prolog-like syntax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D4A686-3DF7-4151-8814-A0E272903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185AF-4127-48C2-94C1-418CF014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28FC9F2-5D07-484C-B684-1C0D02F003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5999" y="3609619"/>
          <a:ext cx="5257801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1">
                  <a:extLst>
                    <a:ext uri="{9D8B030D-6E8A-4147-A177-3AD203B41FA5}">
                      <a16:colId xmlns:a16="http://schemas.microsoft.com/office/drawing/2014/main" val="2235720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38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i="1" dirty="0"/>
                        <a:t>X is a child of Y if Y is a parent of X.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117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i="1" dirty="0"/>
                        <a:t>X is innocent if I have no reason to believe that X is guilty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3523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06142BE4-8151-4586-82BA-B94A4C29026F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760599" y="3609619"/>
              <a:ext cx="5257801" cy="1381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57801">
                      <a:extLst>
                        <a:ext uri="{9D8B030D-6E8A-4147-A177-3AD203B41FA5}">
                          <a16:colId xmlns:a16="http://schemas.microsoft.com/office/drawing/2014/main" val="22357209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Logic Rule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0383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𝑐h𝑖𝑙𝑑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𝑝𝑎𝑟𝑒𝑛𝑡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01170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𝑖𝑛𝑛𝑜𝑐𝑒𝑛𝑡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𝑛𝑜𝑡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𝑔𝑢𝑖𝑙𝑡𝑦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26436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06142BE4-8151-4586-82BA-B94A4C2902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5310816"/>
                  </p:ext>
                </p:extLst>
              </p:nvPr>
            </p:nvGraphicFramePr>
            <p:xfrm>
              <a:off x="760599" y="3609619"/>
              <a:ext cx="5257801" cy="1381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57801">
                      <a:extLst>
                        <a:ext uri="{9D8B030D-6E8A-4147-A177-3AD203B41FA5}">
                          <a16:colId xmlns:a16="http://schemas.microsoft.com/office/drawing/2014/main" val="22357209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Logic Rule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0383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6" t="-108197" r="-463" b="-175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011709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6" t="-120952" r="-463" b="-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26436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3A5332-0930-46D9-A53C-D6CB76120CA8}"/>
                  </a:ext>
                </a:extLst>
              </p:cNvPr>
              <p:cNvSpPr txBox="1"/>
              <p:nvPr/>
            </p:nvSpPr>
            <p:spPr>
              <a:xfrm>
                <a:off x="1912776" y="4655973"/>
                <a:ext cx="2976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Head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      Body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3A5332-0930-46D9-A53C-D6CB76120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776" y="4655973"/>
                <a:ext cx="2976464" cy="369332"/>
              </a:xfrm>
              <a:prstGeom prst="rect">
                <a:avLst/>
              </a:prstGeom>
              <a:blipFill>
                <a:blip r:embed="rId3"/>
                <a:stretch>
                  <a:fillRect l="-184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96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E6E0EEB-ACC3-4194-A5F4-00E0FB5B97E3}"/>
              </a:ext>
            </a:extLst>
          </p:cNvPr>
          <p:cNvSpPr/>
          <p:nvPr/>
        </p:nvSpPr>
        <p:spPr>
          <a:xfrm>
            <a:off x="1853683" y="1704043"/>
            <a:ext cx="8199898" cy="120171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266381-D867-4B6F-AF76-13FFCCBA3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ASP Solver Architecture &amp; Grounding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61231-DCC9-48FD-9129-E5105AA9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E97A3-34C5-4C83-ABF5-57D6EC3A2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5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A84ACB-5539-47A9-8853-CAFA81BE8788}"/>
              </a:ext>
            </a:extLst>
          </p:cNvPr>
          <p:cNvSpPr txBox="1"/>
          <p:nvPr/>
        </p:nvSpPr>
        <p:spPr>
          <a:xfrm>
            <a:off x="1821182" y="1986386"/>
            <a:ext cx="1492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logic</a:t>
            </a:r>
          </a:p>
          <a:p>
            <a:r>
              <a:rPr lang="en-US" dirty="0"/>
              <a:t>program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96EEB28-E5C5-4C1C-907F-F504715B7E64}"/>
              </a:ext>
            </a:extLst>
          </p:cNvPr>
          <p:cNvCxnSpPr/>
          <p:nvPr/>
        </p:nvCxnSpPr>
        <p:spPr>
          <a:xfrm>
            <a:off x="1853683" y="2326403"/>
            <a:ext cx="1642191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7BEBB4F-B33F-4FC9-8236-12958B2F1F56}"/>
              </a:ext>
            </a:extLst>
          </p:cNvPr>
          <p:cNvSpPr txBox="1"/>
          <p:nvPr/>
        </p:nvSpPr>
        <p:spPr>
          <a:xfrm>
            <a:off x="3495873" y="1858601"/>
            <a:ext cx="1993638" cy="9194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algn="ctr"/>
            <a:r>
              <a:rPr lang="en-US" sz="1600" dirty="0"/>
              <a:t>Grounder</a:t>
            </a:r>
          </a:p>
          <a:p>
            <a:pPr algn="ctr"/>
            <a:endParaRPr lang="en-US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96E5AA-15EE-45B5-B8DD-AB0EABE84664}"/>
              </a:ext>
            </a:extLst>
          </p:cNvPr>
          <p:cNvSpPr txBox="1"/>
          <p:nvPr/>
        </p:nvSpPr>
        <p:spPr>
          <a:xfrm>
            <a:off x="7131701" y="1858601"/>
            <a:ext cx="1993638" cy="919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algn="ctr"/>
            <a:r>
              <a:rPr lang="en-US" sz="1600" dirty="0"/>
              <a:t>ASP Solver</a:t>
            </a:r>
          </a:p>
          <a:p>
            <a:pPr algn="ctr"/>
            <a:endParaRPr lang="en-US" sz="16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E613525-BCD6-4712-B4A4-4D83AD95DFD4}"/>
              </a:ext>
            </a:extLst>
          </p:cNvPr>
          <p:cNvCxnSpPr/>
          <p:nvPr/>
        </p:nvCxnSpPr>
        <p:spPr>
          <a:xfrm>
            <a:off x="5489511" y="2318301"/>
            <a:ext cx="1642191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5814565-F501-4CC1-978A-173CDA5C3A79}"/>
              </a:ext>
            </a:extLst>
          </p:cNvPr>
          <p:cNvCxnSpPr>
            <a:cxnSpLocks/>
          </p:cNvCxnSpPr>
          <p:nvPr/>
        </p:nvCxnSpPr>
        <p:spPr>
          <a:xfrm>
            <a:off x="9125339" y="2318301"/>
            <a:ext cx="928242" cy="810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EBFB54A-A0E3-4CF8-96DE-A29A731886D0}"/>
              </a:ext>
            </a:extLst>
          </p:cNvPr>
          <p:cNvSpPr txBox="1"/>
          <p:nvPr/>
        </p:nvSpPr>
        <p:spPr>
          <a:xfrm>
            <a:off x="5489510" y="1995135"/>
            <a:ext cx="1642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grounded</a:t>
            </a:r>
          </a:p>
          <a:p>
            <a:r>
              <a:rPr lang="en-US" dirty="0"/>
              <a:t>program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B6ECF9-4D85-414D-B385-2607560E52E9}"/>
              </a:ext>
            </a:extLst>
          </p:cNvPr>
          <p:cNvSpPr txBox="1"/>
          <p:nvPr/>
        </p:nvSpPr>
        <p:spPr>
          <a:xfrm>
            <a:off x="9125339" y="2003237"/>
            <a:ext cx="1642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</a:t>
            </a:r>
          </a:p>
          <a:p>
            <a:r>
              <a:rPr lang="en-US" dirty="0"/>
              <a:t>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018BA6EB-A029-4D8A-B271-8A3457DF54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7055865"/>
                  </p:ext>
                </p:extLst>
              </p:nvPr>
            </p:nvGraphicFramePr>
            <p:xfrm>
              <a:off x="287694" y="2989585"/>
              <a:ext cx="11616612" cy="3449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72204">
                      <a:extLst>
                        <a:ext uri="{9D8B030D-6E8A-4147-A177-3AD203B41FA5}">
                          <a16:colId xmlns:a16="http://schemas.microsoft.com/office/drawing/2014/main" val="217155409"/>
                        </a:ext>
                      </a:extLst>
                    </a:gridCol>
                    <a:gridCol w="3872204">
                      <a:extLst>
                        <a:ext uri="{9D8B030D-6E8A-4147-A177-3AD203B41FA5}">
                          <a16:colId xmlns:a16="http://schemas.microsoft.com/office/drawing/2014/main" val="2947684786"/>
                        </a:ext>
                      </a:extLst>
                    </a:gridCol>
                    <a:gridCol w="3872204">
                      <a:extLst>
                        <a:ext uri="{9D8B030D-6E8A-4147-A177-3AD203B41FA5}">
                          <a16:colId xmlns:a16="http://schemas.microsoft.com/office/drawing/2014/main" val="28053380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Logic Program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Grounded Program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Intelligently Grounded Program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0109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𝑝𝑎𝑟𝑒𝑛𝑡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𝑏𝑜𝑏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𝑎𝑙𝑙𝑦</m:t>
                                    </m:r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𝑝𝑎𝑟𝑒𝑛𝑡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𝑚𝑎𝑟𝑦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𝑗𝑜h𝑛</m:t>
                                    </m:r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𝑠𝑖𝑏𝑙𝑖𝑛𝑔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𝑏𝑜𝑏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𝑚𝑎𝑟𝑦</m:t>
                                    </m:r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endParaRPr lang="en-US" sz="140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𝑐𝑜𝑢𝑠𝑖𝑛</m:t>
                                </m:r>
                                <m:d>
                                  <m:dPr>
                                    <m:ctrl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𝑝𝑎𝑟𝑒𝑛𝑡</m:t>
                                </m:r>
                                <m:d>
                                  <m:dPr>
                                    <m:ctrl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𝑝𝑎𝑟𝑒𝑛𝑡</m:t>
                                </m:r>
                                <m:d>
                                  <m:dPr>
                                    <m:ctrl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𝑠𝑖𝑏𝑙𝑖𝑛𝑔</m:t>
                                </m:r>
                                <m:d>
                                  <m:dPr>
                                    <m:ctrl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endParaRPr lang="en-US" sz="1400" dirty="0"/>
                        </a:p>
                        <a:p>
                          <a:endParaRPr lang="en-US" sz="1400" dirty="0"/>
                        </a:p>
                        <a:p>
                          <a:endParaRPr lang="en-US" sz="1400" dirty="0"/>
                        </a:p>
                        <a:p>
                          <a:endParaRPr lang="en-US" sz="1400" dirty="0"/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𝑝𝑎𝑟𝑒𝑛𝑡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𝑏𝑜𝑏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𝑎𝑙𝑙𝑦</m:t>
                                    </m:r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𝑝𝑎𝑟𝑒𝑛𝑡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𝑚𝑎𝑟𝑦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𝑗𝑜h𝑛</m:t>
                                    </m:r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𝑠𝑖𝑏𝑙𝑖𝑛𝑔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𝑏𝑜𝑏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𝑚𝑎𝑟𝑦</m:t>
                                    </m:r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endParaRPr lang="en-US" sz="140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𝑐𝑜𝑢𝑠𝑖𝑛</m:t>
                                </m:r>
                                <m:d>
                                  <m:dPr>
                                    <m:ctrl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𝑗𝑜h𝑛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𝑚𝑎𝑟𝑦</m:t>
                                    </m:r>
                                  </m:e>
                                </m:d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𝑝𝑎𝑟𝑒𝑛𝑡</m:t>
                                </m:r>
                                <m:d>
                                  <m:dPr>
                                    <m:ctrl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𝑎𝑙𝑙𝑦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𝑗𝑜h𝑛</m:t>
                                    </m:r>
                                  </m:e>
                                </m:d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𝑝𝑎𝑟𝑒𝑛𝑡</m:t>
                                </m:r>
                                <m:d>
                                  <m:dPr>
                                    <m:ctrl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𝑏𝑜𝑏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𝑚𝑎𝑟𝑦</m:t>
                                    </m:r>
                                  </m:e>
                                </m:d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𝑠𝑖𝑏𝑙𝑖𝑛𝑔</m:t>
                                </m:r>
                                <m:d>
                                  <m:dPr>
                                    <m:ctrl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𝑎𝑙𝑙𝑦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𝑏𝑜𝑏</m:t>
                                    </m:r>
                                  </m:e>
                                </m:d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𝑗𝑜h𝑛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𝑚𝑎𝑟𝑦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𝑐𝑜𝑢𝑠𝑖𝑛</m:t>
                                </m:r>
                                <m:d>
                                  <m:dPr>
                                    <m:ctrl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𝑏𝑜𝑏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𝑏𝑜𝑏</m:t>
                                    </m:r>
                                  </m:e>
                                </m:d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𝑝𝑎𝑟𝑒𝑛𝑡</m:t>
                                </m:r>
                                <m:d>
                                  <m:dPr>
                                    <m:ctrl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𝑏𝑜𝑏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𝑏𝑜𝑏</m:t>
                                    </m:r>
                                  </m:e>
                                </m:d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𝑝𝑎𝑟𝑒𝑛𝑡</m:t>
                                </m:r>
                                <m:d>
                                  <m:dPr>
                                    <m:ctrl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𝑏𝑜𝑏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𝑏𝑜𝑏</m:t>
                                    </m:r>
                                  </m:e>
                                </m:d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𝑠𝑖𝑏𝑙𝑖𝑛𝑔</m:t>
                                </m:r>
                                <m:d>
                                  <m:dPr>
                                    <m:ctrl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𝑏𝑜𝑏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𝑏𝑜𝑏</m:t>
                                    </m:r>
                                  </m:e>
                                </m:d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𝑏𝑜𝑏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𝑏𝑜𝑏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𝑝𝑎𝑟𝑒𝑛𝑡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𝑏𝑜𝑏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𝑎𝑙𝑙𝑦</m:t>
                                    </m:r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𝑝𝑎𝑟𝑒𝑛𝑡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𝑚𝑎𝑟𝑦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𝑗𝑜h𝑛</m:t>
                                    </m:r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𝑠𝑖𝑏𝑙𝑖𝑛𝑔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𝑏𝑜𝑏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𝑚𝑎𝑟𝑦</m:t>
                                    </m:r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endParaRPr lang="en-US" sz="1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𝑐𝑜𝑢𝑠𝑖𝑛</m:t>
                                </m:r>
                                <m:d>
                                  <m:dPr>
                                    <m:ctrlPr>
                                      <a:rPr lang="en-US" sz="1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𝑎𝑙𝑙𝑦</m:t>
                                    </m:r>
                                    <m:r>
                                      <a:rPr lang="en-US" sz="1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𝑗𝑜h𝑛</m:t>
                                    </m:r>
                                  </m:e>
                                </m:d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en-US" sz="1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𝑝𝑎𝑟𝑒𝑛𝑡</m:t>
                                </m:r>
                                <m:d>
                                  <m:dPr>
                                    <m:ctrlPr>
                                      <a:rPr lang="en-US" sz="1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𝑏𝑜𝑏</m:t>
                                    </m:r>
                                    <m:r>
                                      <a:rPr lang="en-US" sz="1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𝑎𝑙𝑙𝑦</m:t>
                                    </m:r>
                                  </m:e>
                                </m:d>
                                <m:r>
                                  <a:rPr lang="en-US" sz="1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</m:t>
                                </m:r>
                                <m:r>
                                  <a:rPr lang="en-US" sz="1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𝑝𝑎𝑟𝑒𝑛𝑡</m:t>
                                </m:r>
                                <m:d>
                                  <m:dPr>
                                    <m:ctrlPr>
                                      <a:rPr lang="en-US" sz="1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𝑚𝑎𝑟𝑦</m:t>
                                    </m:r>
                                    <m:r>
                                      <a:rPr lang="en-US" sz="1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𝑗𝑜h𝑛</m:t>
                                    </m:r>
                                  </m:e>
                                </m:d>
                                <m:r>
                                  <a:rPr lang="en-US" sz="1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</m:t>
                                </m:r>
                                <m:r>
                                  <a:rPr lang="en-US" sz="1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𝑠𝑖𝑏𝑙𝑖𝑛𝑔</m:t>
                                </m:r>
                                <m:d>
                                  <m:dPr>
                                    <m:ctrlPr>
                                      <a:rPr lang="en-US" sz="1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𝑏𝑜𝑏</m:t>
                                    </m:r>
                                    <m:r>
                                      <a:rPr lang="en-US" sz="1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𝑚𝑎𝑟𝑦</m:t>
                                    </m:r>
                                  </m:e>
                                </m:d>
                                <m:r>
                                  <a:rPr lang="en-US" sz="1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𝑎𝑙𝑙𝑦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𝑗𝑜h𝑛</m:t>
                                </m:r>
                                <m:r>
                                  <a:rPr lang="en-US" sz="1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br>
                            <a:rPr lang="en-US" sz="1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a:b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75736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018BA6EB-A029-4D8A-B271-8A3457DF54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7055865"/>
                  </p:ext>
                </p:extLst>
              </p:nvPr>
            </p:nvGraphicFramePr>
            <p:xfrm>
              <a:off x="287694" y="2989585"/>
              <a:ext cx="11616612" cy="3449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72204">
                      <a:extLst>
                        <a:ext uri="{9D8B030D-6E8A-4147-A177-3AD203B41FA5}">
                          <a16:colId xmlns:a16="http://schemas.microsoft.com/office/drawing/2014/main" val="217155409"/>
                        </a:ext>
                      </a:extLst>
                    </a:gridCol>
                    <a:gridCol w="3872204">
                      <a:extLst>
                        <a:ext uri="{9D8B030D-6E8A-4147-A177-3AD203B41FA5}">
                          <a16:colId xmlns:a16="http://schemas.microsoft.com/office/drawing/2014/main" val="2947684786"/>
                        </a:ext>
                      </a:extLst>
                    </a:gridCol>
                    <a:gridCol w="3872204">
                      <a:extLst>
                        <a:ext uri="{9D8B030D-6E8A-4147-A177-3AD203B41FA5}">
                          <a16:colId xmlns:a16="http://schemas.microsoft.com/office/drawing/2014/main" val="28053380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Logic Program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Grounded Program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Intelligently Grounded Program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010972"/>
                      </a:ext>
                    </a:extLst>
                  </a:tr>
                  <a:tr h="3078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7" t="-12253" r="-200787" b="-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2253" r="-100472" b="-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315" t="-12253" r="-630" b="-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75736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6513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A1476-7C50-46B0-84A6-E60A3BB9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814A4-6ADF-4564-8086-E40C6FA51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65240"/>
          </a:xfrm>
        </p:spPr>
        <p:txBody>
          <a:bodyPr>
            <a:normAutofit/>
          </a:bodyPr>
          <a:lstStyle/>
          <a:p>
            <a:r>
              <a:rPr lang="en-US" dirty="0"/>
              <a:t>Intuitive encodings are not always the most optimal</a:t>
            </a:r>
          </a:p>
          <a:p>
            <a:r>
              <a:rPr lang="en-US" dirty="0"/>
              <a:t>Fine-tuning requires expertise</a:t>
            </a:r>
          </a:p>
          <a:p>
            <a:pPr lvl="1"/>
            <a:r>
              <a:rPr lang="en-US" dirty="0"/>
              <a:t>Smaller grounding sizes often translate into faster solve times</a:t>
            </a:r>
          </a:p>
          <a:p>
            <a:pPr lvl="1"/>
            <a:r>
              <a:rPr lang="en-US" dirty="0"/>
              <a:t>Eliminating variables from rules can lead to smaller grounding size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0E812-41F1-4CC9-A0C4-DF193A08C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F44448-7D48-4378-A449-87A4A213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9D7BDE-2B20-46C5-9400-1ACBBB9EF7A9}"/>
              </a:ext>
            </a:extLst>
          </p:cNvPr>
          <p:cNvSpPr txBox="1">
            <a:spLocks/>
          </p:cNvSpPr>
          <p:nvPr/>
        </p:nvSpPr>
        <p:spPr>
          <a:xfrm>
            <a:off x="838200" y="34146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4FBCBE-FFD2-4D07-84E9-14CC6B9B3CE8}"/>
              </a:ext>
            </a:extLst>
          </p:cNvPr>
          <p:cNvSpPr txBox="1">
            <a:spLocks/>
          </p:cNvSpPr>
          <p:nvPr/>
        </p:nvSpPr>
        <p:spPr>
          <a:xfrm>
            <a:off x="838200" y="4740242"/>
            <a:ext cx="10515600" cy="2065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fine-tuning can be done automatically via program rewriting techniques?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2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EAD8DA2-0F6F-4AA8-BB74-8603CC9076AB}"/>
              </a:ext>
            </a:extLst>
          </p:cNvPr>
          <p:cNvSpPr/>
          <p:nvPr/>
        </p:nvSpPr>
        <p:spPr>
          <a:xfrm>
            <a:off x="178136" y="2570720"/>
            <a:ext cx="11835727" cy="171655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266381-D867-4B6F-AF76-13FFCCBA3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ASP Solver Architecture Extended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61231-DCC9-48FD-9129-E5105AA9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E97A3-34C5-4C83-ABF5-57D6EC3A2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E8FFE3-0C48-42C5-81F8-2FDB71EBE3C7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178136" y="3445855"/>
            <a:ext cx="1642191" cy="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9ED499F-348E-49F3-9D96-1787EF314398}"/>
              </a:ext>
            </a:extLst>
          </p:cNvPr>
          <p:cNvSpPr txBox="1"/>
          <p:nvPr/>
        </p:nvSpPr>
        <p:spPr>
          <a:xfrm>
            <a:off x="1820327" y="2986154"/>
            <a:ext cx="1993638" cy="919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algn="ctr"/>
            <a:r>
              <a:rPr lang="en-US" sz="1600" dirty="0"/>
              <a:t>PROJECTOR</a:t>
            </a:r>
          </a:p>
          <a:p>
            <a:pPr algn="ctr"/>
            <a:endParaRPr lang="en-US" sz="16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2AFD606-8032-4126-889A-5446CD2D338F}"/>
              </a:ext>
            </a:extLst>
          </p:cNvPr>
          <p:cNvCxnSpPr/>
          <p:nvPr/>
        </p:nvCxnSpPr>
        <p:spPr>
          <a:xfrm>
            <a:off x="3813965" y="3445855"/>
            <a:ext cx="1642191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CFAACC-1480-4579-94E5-676226D78BE2}"/>
              </a:ext>
            </a:extLst>
          </p:cNvPr>
          <p:cNvSpPr txBox="1"/>
          <p:nvPr/>
        </p:nvSpPr>
        <p:spPr>
          <a:xfrm>
            <a:off x="3813965" y="3114589"/>
            <a:ext cx="1642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rewritten logic</a:t>
            </a:r>
          </a:p>
          <a:p>
            <a:r>
              <a:rPr lang="en-US" dirty="0"/>
              <a:t>program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2AFCFA-A03E-45EB-A949-7B0CF26FB5C4}"/>
              </a:ext>
            </a:extLst>
          </p:cNvPr>
          <p:cNvSpPr txBox="1"/>
          <p:nvPr/>
        </p:nvSpPr>
        <p:spPr>
          <a:xfrm>
            <a:off x="5456155" y="2978053"/>
            <a:ext cx="1993638" cy="9194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algn="ctr"/>
            <a:r>
              <a:rPr lang="en-US" sz="1600" dirty="0"/>
              <a:t>Grounder</a:t>
            </a:r>
          </a:p>
          <a:p>
            <a:pPr algn="ctr"/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BAD69-CDE2-4C07-9C81-02CA13B0D0A6}"/>
              </a:ext>
            </a:extLst>
          </p:cNvPr>
          <p:cNvSpPr txBox="1"/>
          <p:nvPr/>
        </p:nvSpPr>
        <p:spPr>
          <a:xfrm>
            <a:off x="9091983" y="2978053"/>
            <a:ext cx="1993638" cy="919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algn="ctr"/>
            <a:r>
              <a:rPr lang="en-US" sz="1600" dirty="0"/>
              <a:t>ASP Solver</a:t>
            </a:r>
          </a:p>
          <a:p>
            <a:pPr algn="ctr"/>
            <a:endParaRPr lang="en-US" sz="16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45B32F2-0649-4A2A-8203-EEEAAA501A80}"/>
              </a:ext>
            </a:extLst>
          </p:cNvPr>
          <p:cNvCxnSpPr/>
          <p:nvPr/>
        </p:nvCxnSpPr>
        <p:spPr>
          <a:xfrm>
            <a:off x="7449793" y="3437753"/>
            <a:ext cx="1642191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5CBB1E-3E3F-4D5E-86E3-74408C258329}"/>
              </a:ext>
            </a:extLst>
          </p:cNvPr>
          <p:cNvCxnSpPr>
            <a:cxnSpLocks/>
          </p:cNvCxnSpPr>
          <p:nvPr/>
        </p:nvCxnSpPr>
        <p:spPr>
          <a:xfrm>
            <a:off x="11085621" y="3437753"/>
            <a:ext cx="928242" cy="810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03E64EA-835D-4953-B175-77FE6073FFD7}"/>
              </a:ext>
            </a:extLst>
          </p:cNvPr>
          <p:cNvSpPr txBox="1"/>
          <p:nvPr/>
        </p:nvSpPr>
        <p:spPr>
          <a:xfrm>
            <a:off x="7449792" y="3114586"/>
            <a:ext cx="1516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grounded</a:t>
            </a:r>
          </a:p>
          <a:p>
            <a:r>
              <a:rPr lang="en-US" dirty="0"/>
              <a:t>program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4CB83F-C919-4CFB-9D5B-B264036BFA19}"/>
              </a:ext>
            </a:extLst>
          </p:cNvPr>
          <p:cNvSpPr txBox="1"/>
          <p:nvPr/>
        </p:nvSpPr>
        <p:spPr>
          <a:xfrm>
            <a:off x="11103584" y="3114586"/>
            <a:ext cx="1642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</a:t>
            </a:r>
          </a:p>
          <a:p>
            <a:r>
              <a:rPr lang="en-US" dirty="0"/>
              <a:t>sets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FF3B5D-C0EC-462A-8132-0FB577D27ED0}"/>
              </a:ext>
            </a:extLst>
          </p:cNvPr>
          <p:cNvSpPr txBox="1"/>
          <p:nvPr/>
        </p:nvSpPr>
        <p:spPr>
          <a:xfrm>
            <a:off x="178136" y="3114589"/>
            <a:ext cx="1469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logic</a:t>
            </a:r>
          </a:p>
          <a:p>
            <a:r>
              <a:rPr lang="en-US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283441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35A80-B008-4A60-A40C-6636E586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Direction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473E5E-1291-40CA-B6B4-AE54090770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Inspired by relational databases</a:t>
                </a:r>
              </a:p>
              <a:p>
                <a:r>
                  <a:rPr lang="en-US" dirty="0"/>
                  <a:t>Two considered rewritings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-projection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-projection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473E5E-1291-40CA-B6B4-AE54090770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09FFBF-6ABA-49AF-960E-FDF2C96DE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Nick Hippen                                                                                                                          University of Nebraska at Omaha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43677-84E8-4A0C-9AD7-73F1CEABA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0E6F-CE8A-44F3-8AE9-64D579C763B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95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D4536FE8-F50F-441A-A49D-CA8D08CACC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1850" y="1709738"/>
                <a:ext cx="10515600" cy="28527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8800" b="1" i="0">
                        <a:latin typeface="Cambria Math" panose="02040503050406030204" pitchFamily="18" charset="0"/>
                      </a:rPr>
                      <m:t>𝛂</m:t>
                    </m:r>
                  </m:oMath>
                </a14:m>
                <a:r>
                  <a:rPr lang="en-US" sz="8800" b="1" dirty="0"/>
                  <a:t>-PROJECTION</a:t>
                </a:r>
                <a:endParaRPr lang="en-US" sz="8800" dirty="0"/>
              </a:p>
            </p:txBody>
          </p:sp>
        </mc:Choice>
        <mc:Fallback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D4536FE8-F50F-441A-A49D-CA8D08CACC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1850" y="1709738"/>
                <a:ext cx="10515600" cy="2852737"/>
              </a:xfrm>
              <a:blipFill>
                <a:blip r:embed="rId2"/>
                <a:stretch>
                  <a:fillRect b="-22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CE97E2-A573-4CAE-B652-CB9BADCFAB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F2A9565-0F39-40C7-8CC9-A3ABC9FA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  <a:solidFill>
            <a:srgbClr val="002060"/>
          </a:solidFill>
        </p:spPr>
        <p:txBody>
          <a:bodyPr/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Nick Hippen                                                                                                                          University of Nebraska at Omaha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CE6A052-3575-4736-BEDC-FAECBCDC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  <a:solidFill>
            <a:srgbClr val="002060"/>
          </a:solidFill>
        </p:spPr>
        <p:txBody>
          <a:bodyPr/>
          <a:lstStyle/>
          <a:p>
            <a:fld id="{EEE60E6F-CE8A-44F3-8AE9-64D579C763BD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t>9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49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3343</TotalTime>
  <Words>2217</Words>
  <Application>Microsoft Office PowerPoint</Application>
  <PresentationFormat>Widescreen</PresentationFormat>
  <Paragraphs>380</Paragraphs>
  <Slides>36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Office Theme</vt:lpstr>
      <vt:lpstr>Automatic Program Rewriting in Non-Ground Answer Set Programs</vt:lpstr>
      <vt:lpstr>Outline</vt:lpstr>
      <vt:lpstr>BACKGROUND</vt:lpstr>
      <vt:lpstr>What is Answer Set Programming (ASP)?</vt:lpstr>
      <vt:lpstr>ASP Solver Architecture &amp; Grounding</vt:lpstr>
      <vt:lpstr>Motivations</vt:lpstr>
      <vt:lpstr>ASP Solver Architecture Extended</vt:lpstr>
      <vt:lpstr>Our Direction</vt:lpstr>
      <vt:lpstr>α-PROJECTION</vt:lpstr>
      <vt:lpstr>Intuition for α-projection </vt:lpstr>
      <vt:lpstr>Projector Result (PPM): α</vt:lpstr>
      <vt:lpstr>Projector Result (Labyrinth): α</vt:lpstr>
      <vt:lpstr>Projector Result (Labyrinth): α</vt:lpstr>
      <vt:lpstr>β-PROJECTION</vt:lpstr>
      <vt:lpstr>β-Projection</vt:lpstr>
      <vt:lpstr>Intuition for β-projection </vt:lpstr>
      <vt:lpstr>Projector Result (Labyrinth): β</vt:lpstr>
      <vt:lpstr>Safety</vt:lpstr>
      <vt:lpstr>Handling Safety Issues</vt:lpstr>
      <vt:lpstr>Handling Safety Issues Cont.</vt:lpstr>
      <vt:lpstr>Variable Selection</vt:lpstr>
      <vt:lpstr>Implementation Details</vt:lpstr>
      <vt:lpstr>Related Work</vt:lpstr>
      <vt:lpstr>EXPERIMENTAL RESULTS</vt:lpstr>
      <vt:lpstr>Experimental Analysis</vt:lpstr>
      <vt:lpstr>ASPCCG: Encoding 1</vt:lpstr>
      <vt:lpstr>Randomness Comparison</vt:lpstr>
      <vt:lpstr>ASPCCG: Encoding 7</vt:lpstr>
      <vt:lpstr>ASPCCG: Encoding 19</vt:lpstr>
      <vt:lpstr>ASPCCG: Overall</vt:lpstr>
      <vt:lpstr>Stable Marriage</vt:lpstr>
      <vt:lpstr>Permutation Pattern Matching</vt:lpstr>
      <vt:lpstr>Knight Tour with Holes</vt:lpstr>
      <vt:lpstr>Conclusions, Current &amp; Future Work</vt:lpstr>
      <vt:lpstr>Acknowledgements</vt:lpstr>
      <vt:lpstr>Thank You!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Projector: an automatic logic program rewriting tool for better performance</dc:title>
  <dc:creator>Nicholas Hippen</dc:creator>
  <cp:lastModifiedBy>Nick Hippen</cp:lastModifiedBy>
  <cp:revision>425</cp:revision>
  <dcterms:created xsi:type="dcterms:W3CDTF">2018-09-19T19:56:48Z</dcterms:created>
  <dcterms:modified xsi:type="dcterms:W3CDTF">2019-01-07T14:49:49Z</dcterms:modified>
</cp:coreProperties>
</file>