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48"/>
  </p:notesMasterIdLst>
  <p:handoutMasterIdLst>
    <p:handoutMasterId r:id="rId49"/>
  </p:handoutMasterIdLst>
  <p:sldIdLst>
    <p:sldId id="256" r:id="rId2"/>
    <p:sldId id="295" r:id="rId3"/>
    <p:sldId id="284" r:id="rId4"/>
    <p:sldId id="285" r:id="rId5"/>
    <p:sldId id="275" r:id="rId6"/>
    <p:sldId id="259" r:id="rId7"/>
    <p:sldId id="260" r:id="rId8"/>
    <p:sldId id="271" r:id="rId9"/>
    <p:sldId id="261" r:id="rId10"/>
    <p:sldId id="286" r:id="rId11"/>
    <p:sldId id="262" r:id="rId12"/>
    <p:sldId id="263" r:id="rId13"/>
    <p:sldId id="287" r:id="rId14"/>
    <p:sldId id="289" r:id="rId15"/>
    <p:sldId id="290" r:id="rId16"/>
    <p:sldId id="291" r:id="rId17"/>
    <p:sldId id="292" r:id="rId18"/>
    <p:sldId id="293" r:id="rId19"/>
    <p:sldId id="294" r:id="rId20"/>
    <p:sldId id="297" r:id="rId21"/>
    <p:sldId id="298" r:id="rId22"/>
    <p:sldId id="299" r:id="rId23"/>
    <p:sldId id="300" r:id="rId24"/>
    <p:sldId id="301" r:id="rId25"/>
    <p:sldId id="303" r:id="rId26"/>
    <p:sldId id="305" r:id="rId27"/>
    <p:sldId id="306" r:id="rId28"/>
    <p:sldId id="307" r:id="rId29"/>
    <p:sldId id="308" r:id="rId30"/>
    <p:sldId id="317" r:id="rId31"/>
    <p:sldId id="309" r:id="rId32"/>
    <p:sldId id="310" r:id="rId33"/>
    <p:sldId id="311" r:id="rId34"/>
    <p:sldId id="264" r:id="rId35"/>
    <p:sldId id="266" r:id="rId36"/>
    <p:sldId id="277" r:id="rId37"/>
    <p:sldId id="267" r:id="rId38"/>
    <p:sldId id="278" r:id="rId39"/>
    <p:sldId id="269" r:id="rId40"/>
    <p:sldId id="312" r:id="rId41"/>
    <p:sldId id="313" r:id="rId42"/>
    <p:sldId id="316" r:id="rId43"/>
    <p:sldId id="315" r:id="rId44"/>
    <p:sldId id="281" r:id="rId45"/>
    <p:sldId id="314" r:id="rId46"/>
    <p:sldId id="257" r:id="rId4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B.R. Diller" initials="CBRD"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173" autoAdjust="0"/>
  </p:normalViewPr>
  <p:slideViewPr>
    <p:cSldViewPr snapToGrid="0" snapToObjects="1">
      <p:cViewPr varScale="1">
        <p:scale>
          <a:sx n="72" d="100"/>
          <a:sy n="72" d="100"/>
        </p:scale>
        <p:origin x="-1264" y="-10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71" d="100"/>
          <a:sy n="71" d="100"/>
        </p:scale>
        <p:origin x="266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7-04-23T15:23:56.786" idx="1">
    <p:pos x="4588" y="1217"/>
    <p:text>1961 = DTMF implemented ... 
1964 = NYC switches no loner require human operators</p:text>
  </p:cm>
  <p:cm authorId="1" dt="2007-04-23T15:24:35.572" idx="2">
    <p:pos x="3670" y="1222"/>
    <p:text>AT&amp;T formed this year!</p:text>
  </p:cm>
  <p:cm authorId="1" dt="2007-04-23T15:25:10.452" idx="3">
    <p:pos x="2651" y="1502"/>
    <p:text>In 1861, the first fax machine, Pantelegraph, was sold by Giovanni Caselli.</p:text>
  </p:cm>
  <p:cm authorId="1" dt="2007-04-23T15:26:32.640" idx="5">
    <p:pos x="3664" y="1508"/>
    <p:text>The Xerox Qyx is rolled out.</p:text>
  </p:cm>
  <p:cm authorId="1" dt="2007-04-23T15:28:19.103" idx="6">
    <p:pos x="2656" y="1788"/>
    <p:text>In 1911, engineer Alan Archibald Campbell-Swinton gave a speech in London, reported in The Times, describing in great detail how distant electric vision could be achieved by using cathode ray tubes at both the transmitting and receiving ends. The speech, which expanded on a letter he wrote to the journal Nature in 1908, was the first iteration of the electronic television method that is still used today. Others had already experimented with using a cathode ray tube as a receiver, but the concept of using one as a transmitter was novel.</p:text>
  </p:cm>
  <p:cm authorId="1" dt="2007-04-23T15:30:45.664" idx="7">
    <p:pos x="3686" y="1804"/>
    <p:text>NBC began regularly scheduled broadcasts in New York on April 30, 1939 with a broadcast of the opening of the 1939 New York World's Fair. By June 1939, regularly scheduled 441-line electronic television broadcasts were available in New York City and Los Angeles, and by November on General Electric's station in Schenectady. From May through December 1939, the New York City NBC station (W2XBS) of General Electric broadcast twenty to fifty-eight hours of programming per month, Wednesday through Sunday of each week. The programming was 33% news, 29% drama, and 17% educational programming, with an estimated 2,000 receiving sets by the end of the year, and an estimated audience of five to eight thousand. </p:text>
  </p:cm>
  <p:cm authorId="1" dt="2007-04-23T15:31:52.290" idx="8">
    <p:pos x="4616" y="1804"/>
    <p:text>Only 0.5% of U.S. households had a television set in 1946, but 55.7% had one in 1954, and 90% owned at least one by 1962.
In Britain, there were 15,000 television households in 1947, 1.4 million in 1952, and 15.1 million by 1968.</p:text>
  </p:cm>
  <p:cm authorId="1" dt="2007-04-23T15:32:39.057" idx="9">
    <p:pos x="2684" y="2084"/>
    <p:text>Actual date is unknown... but the technology was used by the US Army for remote bomb detonation in WWII and in the Korean War.</p:text>
  </p:cm>
  <p:cm authorId="1" dt="2007-04-23T15:36:58.490" idx="10">
    <p:pos x="4616" y="2100"/>
    <p:text>This is the year that PageNet's networked service went into operation.</p:text>
  </p:cm>
  <p:cm authorId="1" dt="2007-04-23T16:08:11.924" idx="11">
    <p:pos x="2699" y="2640"/>
    <p:text>Stanford's Doug Englebart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4420F20-CB97-46C8-9D5E-03A70BD6D03C}" type="datetime1">
              <a:rPr lang="en-US" smtClean="0"/>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Christopher B.R. Diller</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9555F6-13AB-4BC5-8338-DAF9000F0947}" type="slidenum">
              <a:rPr lang="en-US" smtClean="0"/>
              <a:t>‹#›</a:t>
            </a:fld>
            <a:endParaRPr lang="en-US"/>
          </a:p>
        </p:txBody>
      </p:sp>
    </p:spTree>
    <p:extLst>
      <p:ext uri="{BB962C8B-B14F-4D97-AF65-F5344CB8AC3E}">
        <p14:creationId xmlns:p14="http://schemas.microsoft.com/office/powerpoint/2010/main" val="413295354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E21A1C-426C-4D93-B05C-DB0A8832D42D}" type="datetime1">
              <a:rPr lang="en-US" smtClean="0"/>
              <a:t>4/6/15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Dr. Christopher B.R. Diller</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2C0E48-DDBD-41E7-94E1-A12259818CB6}" type="slidenum">
              <a:rPr lang="en-US" smtClean="0"/>
              <a:t>‹#›</a:t>
            </a:fld>
            <a:endParaRPr lang="en-US"/>
          </a:p>
        </p:txBody>
      </p:sp>
    </p:spTree>
    <p:extLst>
      <p:ext uri="{BB962C8B-B14F-4D97-AF65-F5344CB8AC3E}">
        <p14:creationId xmlns:p14="http://schemas.microsoft.com/office/powerpoint/2010/main" val="27238880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Baldassare_Castiglione" TargetMode="External"/><Relationship Id="rId4" Type="http://schemas.openxmlformats.org/officeDocument/2006/relationships/hyperlink" Target="http://en.wikipedia.org/wiki/The_Book_of_the_Courtier" TargetMode="External"/><Relationship Id="rId5" Type="http://schemas.openxmlformats.org/officeDocument/2006/relationships/hyperlink" Target="http://en.wikipedia.org/wiki/Sprezzatura"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a:t>
            </a:r>
            <a:r>
              <a:rPr lang="en-US" baseline="0" dirty="0" smtClean="0"/>
              <a:t> is designed for 8</a:t>
            </a:r>
            <a:r>
              <a:rPr lang="en-US" baseline="30000" dirty="0" smtClean="0"/>
              <a:t>th</a:t>
            </a:r>
            <a:r>
              <a:rPr lang="en-US" baseline="0" dirty="0" smtClean="0"/>
              <a:t>-9</a:t>
            </a:r>
            <a:r>
              <a:rPr lang="en-US" baseline="30000" dirty="0" smtClean="0"/>
              <a:t>th</a:t>
            </a:r>
            <a:r>
              <a:rPr lang="en-US" baseline="0" dirty="0" smtClean="0"/>
              <a:t> grade teacher/mentors participating in the “Code Crush” event on campus! </a:t>
            </a:r>
          </a:p>
          <a:p>
            <a:endParaRPr lang="en-US" baseline="0" dirty="0" smtClean="0"/>
          </a:p>
          <a:p>
            <a:r>
              <a:rPr lang="en-US" baseline="0" dirty="0" smtClean="0"/>
              <a:t>Be engaging! Be entertaining! Motivate them to think differently! </a:t>
            </a:r>
            <a:endParaRPr lang="en-US" dirty="0"/>
          </a:p>
        </p:txBody>
      </p:sp>
      <p:sp>
        <p:nvSpPr>
          <p:cNvPr id="4" name="Slide Number Placeholder 3"/>
          <p:cNvSpPr>
            <a:spLocks noGrp="1"/>
          </p:cNvSpPr>
          <p:nvPr>
            <p:ph type="sldNum" sz="quarter" idx="10"/>
          </p:nvPr>
        </p:nvSpPr>
        <p:spPr/>
        <p:txBody>
          <a:bodyPr/>
          <a:lstStyle/>
          <a:p>
            <a:fld id="{F12C0E48-DDBD-41E7-94E1-A12259818CB6}" type="slidenum">
              <a:rPr lang="en-US" smtClean="0"/>
              <a:t>1</a:t>
            </a:fld>
            <a:endParaRPr lang="en-US"/>
          </a:p>
        </p:txBody>
      </p:sp>
      <p:sp>
        <p:nvSpPr>
          <p:cNvPr id="5" name="Date Placeholder 4"/>
          <p:cNvSpPr>
            <a:spLocks noGrp="1"/>
          </p:cNvSpPr>
          <p:nvPr>
            <p:ph type="dt" idx="11"/>
          </p:nvPr>
        </p:nvSpPr>
        <p:spPr/>
        <p:txBody>
          <a:bodyPr/>
          <a:lstStyle/>
          <a:p>
            <a:fld id="{8C8A9E96-128F-496A-BAB0-6B1EFEEC0E09}" type="datetime1">
              <a:rPr lang="en-US" smtClean="0"/>
              <a:t>4/6/15</a:t>
            </a:fld>
            <a:endParaRPr lang="en-US"/>
          </a:p>
        </p:txBody>
      </p:sp>
      <p:sp>
        <p:nvSpPr>
          <p:cNvPr id="6" name="Footer Placeholder 5"/>
          <p:cNvSpPr>
            <a:spLocks noGrp="1"/>
          </p:cNvSpPr>
          <p:nvPr>
            <p:ph type="ftr" sz="quarter" idx="12"/>
          </p:nvPr>
        </p:nvSpPr>
        <p:spPr/>
        <p:txBody>
          <a:bodyPr/>
          <a:lstStyle/>
          <a:p>
            <a:r>
              <a:rPr lang="en-US" smtClean="0"/>
              <a:t>Dr. Christopher B.R. Diller</a:t>
            </a:r>
            <a:endParaRPr lang="en-US"/>
          </a:p>
        </p:txBody>
      </p:sp>
    </p:spTree>
    <p:extLst>
      <p:ext uri="{BB962C8B-B14F-4D97-AF65-F5344CB8AC3E}">
        <p14:creationId xmlns:p14="http://schemas.microsoft.com/office/powerpoint/2010/main" val="3728204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 am going to</a:t>
            </a:r>
            <a:r>
              <a:rPr lang="en-US" baseline="0" dirty="0" smtClean="0"/>
              <a:t> choose my words carefully… you don’t get to be a general without a SUPERIOR knowledge of history! Your understanding FAR exceeds my own!</a:t>
            </a:r>
          </a:p>
          <a:p>
            <a:endParaRPr lang="en-US" baseline="0" dirty="0" smtClean="0"/>
          </a:p>
          <a:p>
            <a:r>
              <a:rPr lang="en-US" baseline="0" dirty="0" smtClean="0"/>
              <a:t>However, I will be using these historical examples to reinforce the following notions:</a:t>
            </a:r>
          </a:p>
          <a:p>
            <a:endParaRPr lang="en-US" baseline="0" dirty="0" smtClean="0"/>
          </a:p>
          <a:p>
            <a:r>
              <a:rPr lang="en-US" baseline="0" dirty="0" smtClean="0"/>
              <a:t>-- You know more about winning a marketing/branding battle than you might think!</a:t>
            </a:r>
          </a:p>
          <a:p>
            <a:r>
              <a:rPr lang="en-US" baseline="0" dirty="0" smtClean="0"/>
              <a:t>-- Just because you may be untrained in the marketing discipline (from a formal perspective) doesn’t mean you don’t already know how to win!</a:t>
            </a:r>
          </a:p>
          <a:p>
            <a:r>
              <a:rPr lang="en-US" baseline="0" dirty="0" smtClean="0"/>
              <a:t>-- I want to use these illustrations to “jump-start” your thinking… and get you to apply your knowledge and skill set to the problems in a different way!</a:t>
            </a:r>
          </a:p>
          <a:p>
            <a:endParaRPr lang="en-US" baseline="0" dirty="0" smtClean="0"/>
          </a:p>
          <a:p>
            <a:r>
              <a:rPr lang="en-US" baseline="0" dirty="0" smtClean="0"/>
              <a:t>You can handle this… you know what to do… trust your instincts! Re-think the situation in these terms, and I think your direction will be clear.</a:t>
            </a:r>
          </a:p>
          <a:p>
            <a:endParaRPr lang="en-US" baseline="0" dirty="0" smtClean="0"/>
          </a:p>
          <a:p>
            <a:endParaRPr lang="en-US" dirty="0"/>
          </a:p>
        </p:txBody>
      </p:sp>
      <p:sp>
        <p:nvSpPr>
          <p:cNvPr id="4" name="Date Placeholder 3"/>
          <p:cNvSpPr>
            <a:spLocks noGrp="1"/>
          </p:cNvSpPr>
          <p:nvPr>
            <p:ph type="dt" idx="10"/>
          </p:nvPr>
        </p:nvSpPr>
        <p:spPr/>
        <p:txBody>
          <a:bodyPr/>
          <a:lstStyle/>
          <a:p>
            <a:fld id="{0B504452-C6B1-47C9-AED5-6CD9E2369C69}"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26</a:t>
            </a:fld>
            <a:endParaRPr lang="en-US"/>
          </a:p>
        </p:txBody>
      </p:sp>
    </p:spTree>
    <p:extLst>
      <p:ext uri="{BB962C8B-B14F-4D97-AF65-F5344CB8AC3E}">
        <p14:creationId xmlns:p14="http://schemas.microsoft.com/office/powerpoint/2010/main" val="204517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incredibly difficult to fight battles in multiple theaters. Even the most powerful empires can fail… as soon as they can no longer effectively defend (or adequately support) their territory.“</a:t>
            </a:r>
          </a:p>
          <a:p>
            <a:endParaRPr lang="en-US" dirty="0" smtClean="0"/>
          </a:p>
          <a:p>
            <a:r>
              <a:rPr lang="en-US" dirty="0" smtClean="0"/>
              <a:t>-- Egyptian</a:t>
            </a:r>
            <a:r>
              <a:rPr lang="en-US" baseline="0" dirty="0" smtClean="0"/>
              <a:t> downfall was rooted in</a:t>
            </a:r>
            <a:r>
              <a:rPr lang="en-US" dirty="0" smtClean="0"/>
              <a:t> poor financial/resource</a:t>
            </a:r>
            <a:r>
              <a:rPr lang="en-US" baseline="0" dirty="0" smtClean="0"/>
              <a:t> management</a:t>
            </a:r>
          </a:p>
          <a:p>
            <a:r>
              <a:rPr lang="en-US" baseline="0" dirty="0" smtClean="0"/>
              <a:t>-- Greeks suffered from disadvantageous positioning (vis-à-vis the Romans)</a:t>
            </a:r>
          </a:p>
          <a:p>
            <a:r>
              <a:rPr lang="en-US" baseline="0" dirty="0" smtClean="0"/>
              <a:t>-- Romans also managed finances poorly… didn’t excel at logistics/supply chains (to the extent they needed)… and their strategic vision was not embraced by all, it was NOT a “unifying force.”</a:t>
            </a:r>
          </a:p>
          <a:p>
            <a:r>
              <a:rPr lang="en-US" baseline="0" dirty="0" smtClean="0"/>
              <a:t>-- Russian empire centered around obtaining critical resources, but lack of innovation, limited manufacturing capacity, and lack of wealth creation led to downfall</a:t>
            </a:r>
          </a:p>
          <a:p>
            <a:r>
              <a:rPr lang="en-US" baseline="0" dirty="0" smtClean="0"/>
              <a:t>-- At one point, “The sun never set on the British Crown.” … but it lacked the resources to maintain/defend those territories around the globe!</a:t>
            </a:r>
            <a:endParaRPr lang="en-US" dirty="0"/>
          </a:p>
        </p:txBody>
      </p:sp>
      <p:sp>
        <p:nvSpPr>
          <p:cNvPr id="4" name="Date Placeholder 3"/>
          <p:cNvSpPr>
            <a:spLocks noGrp="1"/>
          </p:cNvSpPr>
          <p:nvPr>
            <p:ph type="dt" idx="10"/>
          </p:nvPr>
        </p:nvSpPr>
        <p:spPr/>
        <p:txBody>
          <a:bodyPr/>
          <a:lstStyle/>
          <a:p>
            <a:fld id="{8C8E0CD2-04B7-4CD0-8C5E-4C1E24E96939}"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27</a:t>
            </a:fld>
            <a:endParaRPr lang="en-US"/>
          </a:p>
        </p:txBody>
      </p:sp>
    </p:spTree>
    <p:extLst>
      <p:ext uri="{BB962C8B-B14F-4D97-AF65-F5344CB8AC3E}">
        <p14:creationId xmlns:p14="http://schemas.microsoft.com/office/powerpoint/2010/main" val="20334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Korean War is either still going on… or it was a draw… depending upon your point-of-view. Factors</a:t>
            </a:r>
            <a:r>
              <a:rPr lang="en-US" baseline="0" dirty="0" smtClean="0"/>
              <a:t> listed above are what contributed to the stalemate.</a:t>
            </a:r>
            <a:endParaRPr lang="en-US" dirty="0" smtClean="0"/>
          </a:p>
          <a:p>
            <a:endParaRPr lang="en-US" dirty="0" smtClean="0"/>
          </a:p>
          <a:p>
            <a:r>
              <a:rPr lang="en-US" dirty="0" smtClean="0"/>
              <a:t>The point of this slide is NOT to be authoritative or 100%</a:t>
            </a:r>
            <a:r>
              <a:rPr lang="en-US" baseline="0" dirty="0" smtClean="0"/>
              <a:t> accurate… ALL of the assertions on this slide are HIGHLY debatable!</a:t>
            </a:r>
          </a:p>
          <a:p>
            <a:endParaRPr lang="en-US" baseline="0" dirty="0" smtClean="0"/>
          </a:p>
          <a:p>
            <a:r>
              <a:rPr lang="en-US" dirty="0" smtClean="0"/>
              <a:t>The point is: The ways you win a war… are often the very same ways you win a business “battle”</a:t>
            </a:r>
            <a:r>
              <a:rPr lang="en-US" baseline="0" dirty="0" smtClean="0"/>
              <a:t> (or a competition for industry “prizes”).</a:t>
            </a:r>
          </a:p>
          <a:p>
            <a:endParaRPr lang="en-US" baseline="0" dirty="0" smtClean="0"/>
          </a:p>
        </p:txBody>
      </p:sp>
      <p:sp>
        <p:nvSpPr>
          <p:cNvPr id="4" name="Date Placeholder 3"/>
          <p:cNvSpPr>
            <a:spLocks noGrp="1"/>
          </p:cNvSpPr>
          <p:nvPr>
            <p:ph type="dt" idx="10"/>
          </p:nvPr>
        </p:nvSpPr>
        <p:spPr/>
        <p:txBody>
          <a:bodyPr/>
          <a:lstStyle/>
          <a:p>
            <a:fld id="{AA886CF4-B2C7-4CF1-83B5-F132D9484270}"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28</a:t>
            </a:fld>
            <a:endParaRPr lang="en-US"/>
          </a:p>
        </p:txBody>
      </p:sp>
    </p:spTree>
    <p:extLst>
      <p:ext uri="{BB962C8B-B14F-4D97-AF65-F5344CB8AC3E}">
        <p14:creationId xmlns:p14="http://schemas.microsoft.com/office/powerpoint/2010/main" val="2070080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r>
              <a:rPr lang="en-US" dirty="0" smtClean="0"/>
              <a:t>The lesson here: Even truly innovative</a:t>
            </a:r>
            <a:r>
              <a:rPr lang="en-US" baseline="0" dirty="0" smtClean="0"/>
              <a:t> technologies take a LONG time to develop sufficient adoption… and their use may evolve/change over time! Even today’s most innovative technological achievements are subject to long delays!</a:t>
            </a:r>
          </a:p>
          <a:p>
            <a:pPr eaLnBrk="1" hangingPunct="1"/>
            <a:endParaRPr lang="en-US" baseline="0" dirty="0" smtClean="0"/>
          </a:p>
          <a:p>
            <a:pPr eaLnBrk="1" hangingPunct="1"/>
            <a:r>
              <a:rPr lang="en-US" baseline="0" dirty="0" smtClean="0"/>
              <a:t>Students are better served by teaching them how to identify NEW uses for OLDER/EXISTING technologies!</a:t>
            </a:r>
          </a:p>
        </p:txBody>
      </p:sp>
      <p:sp>
        <p:nvSpPr>
          <p:cNvPr id="59396" name="Header Placeholder 3"/>
          <p:cNvSpPr>
            <a:spLocks noGrp="1"/>
          </p:cNvSpPr>
          <p:nvPr>
            <p:ph type="hdr" sz="quarter"/>
          </p:nvPr>
        </p:nvSpPr>
        <p:spPr>
          <a:xfrm>
            <a:off x="0" y="0"/>
            <a:ext cx="3429000" cy="457200"/>
          </a:xfrm>
          <a:noFill/>
        </p:spPr>
        <p:txBody>
          <a:bodyPr/>
          <a:lstStyle/>
          <a:p>
            <a:r>
              <a:rPr lang="en-US" dirty="0" smtClean="0"/>
              <a:t>Strategic Planning                             Christopher B.R. Diller</a:t>
            </a:r>
            <a:endParaRPr lang="en-US" dirty="0"/>
          </a:p>
        </p:txBody>
      </p:sp>
      <p:sp>
        <p:nvSpPr>
          <p:cNvPr id="59397" name="Date Placeholder 4"/>
          <p:cNvSpPr>
            <a:spLocks noGrp="1"/>
          </p:cNvSpPr>
          <p:nvPr>
            <p:ph type="dt" sz="quarter" idx="1"/>
          </p:nvPr>
        </p:nvSpPr>
        <p:spPr>
          <a:noFill/>
        </p:spPr>
        <p:txBody>
          <a:bodyPr/>
          <a:lstStyle/>
          <a:p>
            <a:fld id="{7805E93A-63E0-4203-9DE2-31067DB3ED9C}" type="datetime1">
              <a:rPr lang="en-US" smtClean="0"/>
              <a:t>4/6/15</a:t>
            </a:fld>
            <a:endParaRPr lang="en-US" dirty="0"/>
          </a:p>
        </p:txBody>
      </p:sp>
      <p:sp>
        <p:nvSpPr>
          <p:cNvPr id="59398" name="Footer Placeholder 5"/>
          <p:cNvSpPr>
            <a:spLocks noGrp="1"/>
          </p:cNvSpPr>
          <p:nvPr>
            <p:ph type="ftr" sz="quarter" idx="4"/>
          </p:nvPr>
        </p:nvSpPr>
        <p:spPr>
          <a:noFill/>
        </p:spPr>
        <p:txBody>
          <a:bodyPr/>
          <a:lstStyle/>
          <a:p>
            <a:r>
              <a:rPr lang="en-US"/>
              <a:t>The University of Arizona -- CMI/BORDERS</a:t>
            </a:r>
          </a:p>
        </p:txBody>
      </p:sp>
      <p:sp>
        <p:nvSpPr>
          <p:cNvPr id="59399" name="Slide Number Placeholder 6"/>
          <p:cNvSpPr>
            <a:spLocks noGrp="1"/>
          </p:cNvSpPr>
          <p:nvPr>
            <p:ph type="sldNum" sz="quarter" idx="5"/>
          </p:nvPr>
        </p:nvSpPr>
        <p:spPr>
          <a:noFill/>
        </p:spPr>
        <p:txBody>
          <a:bodyPr/>
          <a:lstStyle/>
          <a:p>
            <a:fld id="{43A51EF5-D6EF-4B2F-84EF-CE49ED5F3DEC}" type="slidenum">
              <a:rPr lang="en-US"/>
              <a:pPr/>
              <a:t>29</a:t>
            </a:fld>
            <a:endParaRPr lang="en-US"/>
          </a:p>
        </p:txBody>
      </p:sp>
    </p:spTree>
    <p:extLst>
      <p:ext uri="{BB962C8B-B14F-4D97-AF65-F5344CB8AC3E}">
        <p14:creationId xmlns:p14="http://schemas.microsoft.com/office/powerpoint/2010/main" val="340653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being an innovator means “seeing the world differently” … let’s test this, and see if you see things that other people might miss.</a:t>
            </a:r>
          </a:p>
          <a:p>
            <a:endParaRPr lang="en-US" baseline="0" dirty="0" smtClean="0"/>
          </a:p>
          <a:p>
            <a:r>
              <a:rPr lang="en-US" baseline="0" dirty="0" smtClean="0"/>
              <a:t>What is so special about the FedEx logo?</a:t>
            </a:r>
          </a:p>
          <a:p>
            <a:endParaRPr lang="en-US" baseline="0" dirty="0" smtClean="0"/>
          </a:p>
          <a:p>
            <a:r>
              <a:rPr lang="en-US" baseline="0" dirty="0" smtClean="0"/>
              <a:t>(Once you see it, you’ll NEVER look at this logo the same way again!)</a:t>
            </a:r>
            <a:endParaRPr lang="en-US" dirty="0"/>
          </a:p>
        </p:txBody>
      </p:sp>
      <p:sp>
        <p:nvSpPr>
          <p:cNvPr id="4" name="Date Placeholder 3"/>
          <p:cNvSpPr>
            <a:spLocks noGrp="1"/>
          </p:cNvSpPr>
          <p:nvPr>
            <p:ph type="dt" idx="10"/>
          </p:nvPr>
        </p:nvSpPr>
        <p:spPr/>
        <p:txBody>
          <a:bodyPr/>
          <a:lstStyle/>
          <a:p>
            <a:fld id="{4DE8B458-4DDB-4F29-A26A-608BEC1E306A}"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34</a:t>
            </a:fld>
            <a:endParaRPr lang="en-US"/>
          </a:p>
        </p:txBody>
      </p:sp>
    </p:spTree>
    <p:extLst>
      <p:ext uri="{BB962C8B-B14F-4D97-AF65-F5344CB8AC3E}">
        <p14:creationId xmlns:p14="http://schemas.microsoft.com/office/powerpoint/2010/main" val="3694962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you start to notice the details in the minor</a:t>
            </a:r>
            <a:r>
              <a:rPr lang="en-US" baseline="0" dirty="0" smtClean="0"/>
              <a:t> things around you… you’ll be better able to solve complex problems… and truly INNOVATE!</a:t>
            </a:r>
            <a:endParaRPr lang="en-US" dirty="0"/>
          </a:p>
        </p:txBody>
      </p:sp>
      <p:sp>
        <p:nvSpPr>
          <p:cNvPr id="4" name="Date Placeholder 3"/>
          <p:cNvSpPr>
            <a:spLocks noGrp="1"/>
          </p:cNvSpPr>
          <p:nvPr>
            <p:ph type="dt" idx="10"/>
          </p:nvPr>
        </p:nvSpPr>
        <p:spPr/>
        <p:txBody>
          <a:bodyPr/>
          <a:lstStyle/>
          <a:p>
            <a:fld id="{3FAF5440-9F46-4ACC-9247-78B4A6C7BCAF}"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35</a:t>
            </a:fld>
            <a:endParaRPr lang="en-US"/>
          </a:p>
        </p:txBody>
      </p:sp>
    </p:spTree>
    <p:extLst>
      <p:ext uri="{BB962C8B-B14F-4D97-AF65-F5344CB8AC3E}">
        <p14:creationId xmlns:p14="http://schemas.microsoft.com/office/powerpoint/2010/main" val="3054629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another example…</a:t>
            </a:r>
          </a:p>
          <a:p>
            <a:endParaRPr lang="en-US" dirty="0" smtClean="0"/>
          </a:p>
          <a:p>
            <a:r>
              <a:rPr lang="en-US" dirty="0" smtClean="0"/>
              <a:t>Did</a:t>
            </a:r>
            <a:r>
              <a:rPr lang="en-US" baseline="0" dirty="0" smtClean="0"/>
              <a:t> you know that the Wendy’s logo has the word “MOM” in it?</a:t>
            </a:r>
          </a:p>
          <a:p>
            <a:endParaRPr lang="en-US" baseline="0" dirty="0" smtClean="0"/>
          </a:p>
          <a:p>
            <a:r>
              <a:rPr lang="en-US" baseline="0" dirty="0" smtClean="0"/>
              <a:t>See for yourself… it’s right there on her collar!</a:t>
            </a:r>
            <a:endParaRPr lang="en-US" dirty="0"/>
          </a:p>
        </p:txBody>
      </p:sp>
      <p:sp>
        <p:nvSpPr>
          <p:cNvPr id="4" name="Date Placeholder 3"/>
          <p:cNvSpPr>
            <a:spLocks noGrp="1"/>
          </p:cNvSpPr>
          <p:nvPr>
            <p:ph type="dt" idx="10"/>
          </p:nvPr>
        </p:nvSpPr>
        <p:spPr/>
        <p:txBody>
          <a:bodyPr/>
          <a:lstStyle/>
          <a:p>
            <a:fld id="{18B3D4BA-45BC-4934-B2B4-A013A17A5D3B}"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36</a:t>
            </a:fld>
            <a:endParaRPr lang="en-US"/>
          </a:p>
        </p:txBody>
      </p:sp>
    </p:spTree>
    <p:extLst>
      <p:ext uri="{BB962C8B-B14F-4D97-AF65-F5344CB8AC3E}">
        <p14:creationId xmlns:p14="http://schemas.microsoft.com/office/powerpoint/2010/main" val="4278462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LG logo… if you spin it a little… and slide the L over to the edge… it makes</a:t>
            </a:r>
            <a:r>
              <a:rPr lang="en-US" baseline="0" dirty="0" smtClean="0"/>
              <a:t> a PAC-MAN! (LOL)</a:t>
            </a:r>
            <a:endParaRPr lang="en-US" dirty="0"/>
          </a:p>
        </p:txBody>
      </p:sp>
      <p:sp>
        <p:nvSpPr>
          <p:cNvPr id="4" name="Date Placeholder 3"/>
          <p:cNvSpPr>
            <a:spLocks noGrp="1"/>
          </p:cNvSpPr>
          <p:nvPr>
            <p:ph type="dt" idx="10"/>
          </p:nvPr>
        </p:nvSpPr>
        <p:spPr/>
        <p:txBody>
          <a:bodyPr/>
          <a:lstStyle/>
          <a:p>
            <a:fld id="{884191E4-4535-4622-BD8D-0913AC2BFB8F}"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37</a:t>
            </a:fld>
            <a:endParaRPr lang="en-US"/>
          </a:p>
        </p:txBody>
      </p:sp>
    </p:spTree>
    <p:extLst>
      <p:ext uri="{BB962C8B-B14F-4D97-AF65-F5344CB8AC3E}">
        <p14:creationId xmlns:p14="http://schemas.microsoft.com/office/powerpoint/2010/main" val="355052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a:t>
            </a:r>
            <a:r>
              <a:rPr lang="en-US" baseline="0" dirty="0" smtClean="0"/>
              <a:t> POINT HERE – PERSPECTIVE IS IMPORTANT! (Learn to look at life from different perspectives! Upside-down, inside-out, reverse order, whatever!)</a:t>
            </a:r>
            <a:endParaRPr lang="en-US" dirty="0" smtClean="0"/>
          </a:p>
          <a:p>
            <a:endParaRPr lang="en-US" dirty="0" smtClean="0"/>
          </a:p>
          <a:p>
            <a:r>
              <a:rPr lang="en-US" dirty="0" smtClean="0"/>
              <a:t>These kids will be FAR too young</a:t>
            </a:r>
            <a:r>
              <a:rPr lang="en-US" baseline="0" dirty="0" smtClean="0"/>
              <a:t> to know what a Dodge Viper is… so remind them that this super-charged </a:t>
            </a:r>
            <a:r>
              <a:rPr lang="en-US" baseline="0" dirty="0" err="1" smtClean="0"/>
              <a:t>sportscar</a:t>
            </a:r>
            <a:r>
              <a:rPr lang="en-US" baseline="0" dirty="0" smtClean="0"/>
              <a:t> cost between $75,000-100,000!</a:t>
            </a:r>
          </a:p>
          <a:p>
            <a:endParaRPr lang="en-US" baseline="0" dirty="0" smtClean="0"/>
          </a:p>
          <a:p>
            <a:r>
              <a:rPr lang="en-US" baseline="0" dirty="0" smtClean="0"/>
              <a:t>In early 1998, a mechanic had removed the hood of a Viper… and leaned it against the wall… when his work was done, he noticed that (when upside-down) the Viper icon looked just like Daffy Duck! (LOLOL)</a:t>
            </a:r>
          </a:p>
          <a:p>
            <a:endParaRPr lang="en-US" baseline="0" dirty="0" smtClean="0"/>
          </a:p>
          <a:p>
            <a:r>
              <a:rPr lang="en-US" baseline="0" dirty="0" smtClean="0"/>
              <a:t>Dr. Diller believes that this was the first Internet-based “viral” message… it went global within a matter of days… and Dodge executives didn’t think it was very funny.</a:t>
            </a:r>
            <a:endParaRPr lang="en-US" dirty="0"/>
          </a:p>
        </p:txBody>
      </p:sp>
      <p:sp>
        <p:nvSpPr>
          <p:cNvPr id="4" name="Date Placeholder 3"/>
          <p:cNvSpPr>
            <a:spLocks noGrp="1"/>
          </p:cNvSpPr>
          <p:nvPr>
            <p:ph type="dt" idx="10"/>
          </p:nvPr>
        </p:nvSpPr>
        <p:spPr/>
        <p:txBody>
          <a:bodyPr/>
          <a:lstStyle/>
          <a:p>
            <a:fld id="{8B5AE28F-06A5-4114-9C72-871A8038E9C0}"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38</a:t>
            </a:fld>
            <a:endParaRPr lang="en-US"/>
          </a:p>
        </p:txBody>
      </p:sp>
    </p:spTree>
    <p:extLst>
      <p:ext uri="{BB962C8B-B14F-4D97-AF65-F5344CB8AC3E}">
        <p14:creationId xmlns:p14="http://schemas.microsoft.com/office/powerpoint/2010/main" val="128265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a:t>
            </a:r>
            <a:r>
              <a:rPr lang="en-US" baseline="0" dirty="0" smtClean="0"/>
              <a:t> the kids to LISTEN to other people… find out what problems they face… and motivate them to think of ways to solve those problems!</a:t>
            </a:r>
          </a:p>
          <a:p>
            <a:endParaRPr lang="en-US" baseline="0" dirty="0" smtClean="0"/>
          </a:p>
          <a:p>
            <a:r>
              <a:rPr lang="en-US" baseline="0" dirty="0" smtClean="0"/>
              <a:t>WHY? Why is that problem so painful? Why haven’t other people been able to fix it yet?</a:t>
            </a:r>
          </a:p>
          <a:p>
            <a:endParaRPr lang="en-US" baseline="0" dirty="0" smtClean="0"/>
          </a:p>
          <a:p>
            <a:r>
              <a:rPr lang="en-US" baseline="0" dirty="0" smtClean="0"/>
              <a:t>When they come up with potential solutions… they should ask themselves: WHY NOT? WHY SHOULDN’T THINGS BE DIFFERENT? THEY SHOULD BE MY WAY!</a:t>
            </a:r>
          </a:p>
          <a:p>
            <a:endParaRPr lang="en-US" baseline="0" dirty="0" smtClean="0"/>
          </a:p>
          <a:p>
            <a:r>
              <a:rPr lang="en-US" baseline="0" dirty="0" smtClean="0"/>
              <a:t>If you succeed, and get people to adopt your solution… that is the moment that you become an innovator.</a:t>
            </a:r>
          </a:p>
          <a:p>
            <a:endParaRPr lang="en-US" baseline="0" dirty="0" smtClean="0"/>
          </a:p>
          <a:p>
            <a:endParaRPr lang="en-US" dirty="0"/>
          </a:p>
        </p:txBody>
      </p:sp>
      <p:sp>
        <p:nvSpPr>
          <p:cNvPr id="4" name="Date Placeholder 3"/>
          <p:cNvSpPr>
            <a:spLocks noGrp="1"/>
          </p:cNvSpPr>
          <p:nvPr>
            <p:ph type="dt" idx="10"/>
          </p:nvPr>
        </p:nvSpPr>
        <p:spPr/>
        <p:txBody>
          <a:bodyPr/>
          <a:lstStyle/>
          <a:p>
            <a:fld id="{63608BF5-40E1-4BFE-B558-D7F8E13B72A7}"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39</a:t>
            </a:fld>
            <a:endParaRPr lang="en-US"/>
          </a:p>
        </p:txBody>
      </p:sp>
    </p:spTree>
    <p:extLst>
      <p:ext uri="{BB962C8B-B14F-4D97-AF65-F5344CB8AC3E}">
        <p14:creationId xmlns:p14="http://schemas.microsoft.com/office/powerpoint/2010/main" val="3871750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Renaissance, </a:t>
            </a:r>
            <a:r>
              <a:rPr lang="en-US" dirty="0" err="1" smtClean="0">
                <a:hlinkClick r:id="rId3" tooltip="Baldassare Castiglione"/>
              </a:rPr>
              <a:t>Baldassare</a:t>
            </a:r>
            <a:r>
              <a:rPr lang="en-US" dirty="0" smtClean="0">
                <a:hlinkClick r:id="rId3" tooltip="Baldassare Castiglione"/>
              </a:rPr>
              <a:t> Castiglione</a:t>
            </a:r>
            <a:r>
              <a:rPr lang="en-US" dirty="0" smtClean="0"/>
              <a:t>, in his guide </a:t>
            </a:r>
            <a:r>
              <a:rPr lang="en-US" i="1" dirty="0" smtClean="0">
                <a:hlinkClick r:id="rId4" tooltip="The Book of the Courtier"/>
              </a:rPr>
              <a:t>The Book of the Courtier</a:t>
            </a:r>
            <a:r>
              <a:rPr lang="en-US" dirty="0" smtClean="0"/>
              <a:t>, described how an ideal courtier should have </a:t>
            </a:r>
            <a:r>
              <a:rPr lang="en-US" dirty="0" err="1" smtClean="0"/>
              <a:t>polymathic</a:t>
            </a:r>
            <a:r>
              <a:rPr lang="en-US" dirty="0" smtClean="0"/>
              <a:t> traits – and CONSTANTLY</a:t>
            </a:r>
            <a:r>
              <a:rPr lang="en-US" baseline="0" dirty="0" smtClean="0"/>
              <a:t> display </a:t>
            </a:r>
            <a:r>
              <a:rPr lang="en-US" dirty="0" smtClean="0"/>
              <a:t>an attitude he called </a:t>
            </a:r>
            <a:r>
              <a:rPr lang="en-US" dirty="0" err="1" smtClean="0">
                <a:hlinkClick r:id="rId5" tooltip="Sprezzatura"/>
              </a:rPr>
              <a:t>sprezzatura</a:t>
            </a:r>
            <a:r>
              <a:rPr lang="en-US" baseline="0" dirty="0" smtClean="0"/>
              <a:t> (meaning: sincerity, humility, grace, compassion, etc.).</a:t>
            </a:r>
            <a:endParaRPr lang="en-US" dirty="0"/>
          </a:p>
        </p:txBody>
      </p:sp>
      <p:sp>
        <p:nvSpPr>
          <p:cNvPr id="4" name="Date Placeholder 3"/>
          <p:cNvSpPr>
            <a:spLocks noGrp="1"/>
          </p:cNvSpPr>
          <p:nvPr>
            <p:ph type="dt" idx="10"/>
          </p:nvPr>
        </p:nvSpPr>
        <p:spPr/>
        <p:txBody>
          <a:bodyPr/>
          <a:lstStyle/>
          <a:p>
            <a:fld id="{6651D6D6-9EF9-4443-B107-5B7EB3DB4771}"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2</a:t>
            </a:fld>
            <a:endParaRPr lang="en-US"/>
          </a:p>
        </p:txBody>
      </p:sp>
    </p:spTree>
    <p:extLst>
      <p:ext uri="{BB962C8B-B14F-4D97-AF65-F5344CB8AC3E}">
        <p14:creationId xmlns:p14="http://schemas.microsoft.com/office/powerpoint/2010/main" val="115409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Google X’s “Moonshot Thinking”</a:t>
            </a:r>
            <a:r>
              <a:rPr lang="en-US" baseline="0" dirty="0" smtClean="0"/>
              <a:t> Video: http://www.youtube.com/watch?v=0uaquGZKx_0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 haven’t seen this… it’s worth 3 minutes and 45 seconds of your time. Thank Diller later.</a:t>
            </a:r>
            <a:endParaRPr lang="en-US" dirty="0" smtClean="0"/>
          </a:p>
        </p:txBody>
      </p:sp>
      <p:sp>
        <p:nvSpPr>
          <p:cNvPr id="4" name="Date Placeholder 3"/>
          <p:cNvSpPr>
            <a:spLocks noGrp="1"/>
          </p:cNvSpPr>
          <p:nvPr>
            <p:ph type="dt" idx="10"/>
          </p:nvPr>
        </p:nvSpPr>
        <p:spPr/>
        <p:txBody>
          <a:bodyPr/>
          <a:lstStyle/>
          <a:p>
            <a:fld id="{37DAAFD5-D806-4CCD-B572-EF1E35714357}"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44</a:t>
            </a:fld>
            <a:endParaRPr lang="en-US"/>
          </a:p>
        </p:txBody>
      </p:sp>
    </p:spTree>
    <p:extLst>
      <p:ext uri="{BB962C8B-B14F-4D97-AF65-F5344CB8AC3E}">
        <p14:creationId xmlns:p14="http://schemas.microsoft.com/office/powerpoint/2010/main" val="479653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2C0E48-DDBD-41E7-94E1-A12259818CB6}" type="slidenum">
              <a:rPr lang="en-US" smtClean="0"/>
              <a:t>46</a:t>
            </a:fld>
            <a:endParaRPr lang="en-US"/>
          </a:p>
        </p:txBody>
      </p:sp>
      <p:sp>
        <p:nvSpPr>
          <p:cNvPr id="5" name="Date Placeholder 4"/>
          <p:cNvSpPr>
            <a:spLocks noGrp="1"/>
          </p:cNvSpPr>
          <p:nvPr>
            <p:ph type="dt" idx="11"/>
          </p:nvPr>
        </p:nvSpPr>
        <p:spPr/>
        <p:txBody>
          <a:bodyPr/>
          <a:lstStyle/>
          <a:p>
            <a:fld id="{8551C5B5-A5A9-43E1-B861-1569DBD8EC67}" type="datetime1">
              <a:rPr lang="en-US" smtClean="0"/>
              <a:t>4/6/15</a:t>
            </a:fld>
            <a:endParaRPr lang="en-US"/>
          </a:p>
        </p:txBody>
      </p:sp>
      <p:sp>
        <p:nvSpPr>
          <p:cNvPr id="6" name="Footer Placeholder 5"/>
          <p:cNvSpPr>
            <a:spLocks noGrp="1"/>
          </p:cNvSpPr>
          <p:nvPr>
            <p:ph type="ftr" sz="quarter" idx="12"/>
          </p:nvPr>
        </p:nvSpPr>
        <p:spPr/>
        <p:txBody>
          <a:bodyPr/>
          <a:lstStyle/>
          <a:p>
            <a:r>
              <a:rPr lang="en-US" smtClean="0"/>
              <a:t>Dr. Christopher B.R. Diller</a:t>
            </a:r>
            <a:endParaRPr lang="en-US"/>
          </a:p>
        </p:txBody>
      </p:sp>
    </p:spTree>
    <p:extLst>
      <p:ext uri="{BB962C8B-B14F-4D97-AF65-F5344CB8AC3E}">
        <p14:creationId xmlns:p14="http://schemas.microsoft.com/office/powerpoint/2010/main" val="2517112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each question… select students to give their answers, then display the answer once they respond correctly.</a:t>
            </a:r>
          </a:p>
          <a:p>
            <a:endParaRPr lang="en-US" baseline="0" dirty="0" smtClean="0"/>
          </a:p>
          <a:p>
            <a:r>
              <a:rPr lang="en-US" baseline="0" dirty="0" smtClean="0"/>
              <a:t>They’ll likely not be able to define innovation precisely… but give it a couple of shots… and encourage them after each response.</a:t>
            </a:r>
            <a:endParaRPr lang="en-US" dirty="0"/>
          </a:p>
        </p:txBody>
      </p:sp>
      <p:sp>
        <p:nvSpPr>
          <p:cNvPr id="4" name="Date Placeholder 3"/>
          <p:cNvSpPr>
            <a:spLocks noGrp="1"/>
          </p:cNvSpPr>
          <p:nvPr>
            <p:ph type="dt" idx="10"/>
          </p:nvPr>
        </p:nvSpPr>
        <p:spPr/>
        <p:txBody>
          <a:bodyPr/>
          <a:lstStyle/>
          <a:p>
            <a:fld id="{243E9716-AFBD-453A-931D-6649E8F46412}"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5</a:t>
            </a:fld>
            <a:endParaRPr lang="en-US"/>
          </a:p>
        </p:txBody>
      </p:sp>
    </p:spTree>
    <p:extLst>
      <p:ext uri="{BB962C8B-B14F-4D97-AF65-F5344CB8AC3E}">
        <p14:creationId xmlns:p14="http://schemas.microsoft.com/office/powerpoint/2010/main" val="2717785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a few examples of how the concept of a boat has improved over the last 5000 years.</a:t>
            </a:r>
          </a:p>
          <a:p>
            <a:endParaRPr lang="en-US" baseline="0" dirty="0" smtClean="0"/>
          </a:p>
          <a:p>
            <a:r>
              <a:rPr lang="en-US" baseline="0" dirty="0" smtClean="0"/>
              <a:t>(Here’s what to say for each picture…. Going LEFT-to-RIGHT… starting at the top row)</a:t>
            </a:r>
          </a:p>
          <a:p>
            <a:endParaRPr lang="en-US" baseline="0" dirty="0" smtClean="0"/>
          </a:p>
          <a:p>
            <a:pPr marL="228600" indent="-228600">
              <a:buAutoNum type="arabicParenR"/>
            </a:pPr>
            <a:r>
              <a:rPr lang="en-US" baseline="0" dirty="0" smtClean="0"/>
              <a:t>Here’s an ancient Egyptian boat (circa 2000 BC)… what did they use to make the boat go? [OARS]</a:t>
            </a:r>
          </a:p>
          <a:p>
            <a:pPr marL="228600" indent="-228600">
              <a:buAutoNum type="arabicParenR"/>
            </a:pPr>
            <a:r>
              <a:rPr lang="en-US" baseline="0" dirty="0" smtClean="0"/>
              <a:t>Here’s an IMPROVED ancient Egyptian boat (circa 1900 BC)… the INVENTION of the sail made rowing not as important when downwind!</a:t>
            </a:r>
          </a:p>
          <a:p>
            <a:pPr marL="228600" indent="-228600">
              <a:buAutoNum type="arabicParenR"/>
            </a:pPr>
            <a:r>
              <a:rPr lang="en-US" baseline="0" dirty="0" smtClean="0"/>
              <a:t>There are two boats in the picture: [LOWER] A Spanish galleon, like the one Christopher Columbus used in 1492… and [UPPER] a HUGE Chinese war ship from 1100! (WOW!)</a:t>
            </a:r>
          </a:p>
          <a:p>
            <a:pPr marL="228600" indent="-228600">
              <a:buAutoNum type="arabicParenR"/>
            </a:pPr>
            <a:r>
              <a:rPr lang="en-US" baseline="0" dirty="0" smtClean="0"/>
              <a:t>By the American Civil War (mid-1800s), boats could be made of iron and steel!... And steam engines made sails no longer necessary!</a:t>
            </a:r>
          </a:p>
          <a:p>
            <a:pPr marL="228600" indent="-228600">
              <a:buAutoNum type="arabicParenR"/>
            </a:pPr>
            <a:r>
              <a:rPr lang="en-US" baseline="0" dirty="0" smtClean="0"/>
              <a:t>Today’s modern aircraft carriers are MASSIVE! This is a Nimitz-class carrier sailing through a small town’s harbor! Nuclear reactor used for propulsion!</a:t>
            </a:r>
          </a:p>
          <a:p>
            <a:pPr marL="228600" indent="-228600">
              <a:buAutoNum type="arabicParenR"/>
            </a:pPr>
            <a:r>
              <a:rPr lang="en-US" baseline="0" dirty="0" smtClean="0"/>
              <a:t>We don’t have to constrain ourselves to being ABOVE the water! This HUGE </a:t>
            </a:r>
            <a:r>
              <a:rPr lang="en-US" baseline="0" dirty="0" err="1" smtClean="0"/>
              <a:t>Seawolf</a:t>
            </a:r>
            <a:r>
              <a:rPr lang="en-US" baseline="0" dirty="0" smtClean="0"/>
              <a:t>-class submarine can withstand depths of nearly 2000 feet below the surface!</a:t>
            </a:r>
          </a:p>
          <a:p>
            <a:pPr marL="228600" indent="-228600">
              <a:buAutoNum type="arabicParenR"/>
            </a:pPr>
            <a:endParaRPr lang="en-US" baseline="0" dirty="0" smtClean="0"/>
          </a:p>
          <a:p>
            <a:pPr marL="0" indent="0">
              <a:buNone/>
            </a:pPr>
            <a:r>
              <a:rPr lang="en-US" baseline="0" dirty="0" smtClean="0"/>
              <a:t>This slide shows how certain improvements to a basic tool are achieved using inventions!</a:t>
            </a:r>
            <a:endParaRPr lang="en-US" dirty="0"/>
          </a:p>
        </p:txBody>
      </p:sp>
      <p:sp>
        <p:nvSpPr>
          <p:cNvPr id="4" name="Date Placeholder 3"/>
          <p:cNvSpPr>
            <a:spLocks noGrp="1"/>
          </p:cNvSpPr>
          <p:nvPr>
            <p:ph type="dt" idx="10"/>
          </p:nvPr>
        </p:nvSpPr>
        <p:spPr/>
        <p:txBody>
          <a:bodyPr/>
          <a:lstStyle/>
          <a:p>
            <a:fld id="{EE28FB07-BC99-4F79-8EA5-96CE8DF5353A}"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6</a:t>
            </a:fld>
            <a:endParaRPr lang="en-US"/>
          </a:p>
        </p:txBody>
      </p:sp>
    </p:spTree>
    <p:extLst>
      <p:ext uri="{BB962C8B-B14F-4D97-AF65-F5344CB8AC3E}">
        <p14:creationId xmlns:p14="http://schemas.microsoft.com/office/powerpoint/2010/main" val="246894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WHAT DO THESE FOUR</a:t>
            </a:r>
            <a:r>
              <a:rPr lang="en-US" baseline="0" dirty="0" smtClean="0"/>
              <a:t> MEN HAVE IN COMMON?</a:t>
            </a:r>
          </a:p>
          <a:p>
            <a:r>
              <a:rPr lang="en-US" baseline="0" dirty="0" smtClean="0"/>
              <a:t>(Answer: They are all inventors that worked with electricity!)</a:t>
            </a:r>
          </a:p>
          <a:p>
            <a:endParaRPr lang="en-US" baseline="0" dirty="0" smtClean="0"/>
          </a:p>
          <a:p>
            <a:r>
              <a:rPr lang="en-US" baseline="0" dirty="0" smtClean="0"/>
              <a:t>BEN FRANKLIN: Didn’t really “invent” electricity… but proved that it was NOT a fluid! (At the time, most people thought it was a fluid!) Also proved it had positive/negative charges!</a:t>
            </a:r>
          </a:p>
          <a:p>
            <a:endParaRPr lang="en-US" baseline="0" dirty="0" smtClean="0"/>
          </a:p>
          <a:p>
            <a:r>
              <a:rPr lang="en-US" baseline="0" dirty="0" smtClean="0"/>
              <a:t>TOM EDISON: Invented the light bulb… AND… a way to bring electricity into people’s homes! (Using DC – “direct current”)</a:t>
            </a:r>
          </a:p>
          <a:p>
            <a:endParaRPr lang="en-US" baseline="0" dirty="0" smtClean="0"/>
          </a:p>
          <a:p>
            <a:r>
              <a:rPr lang="en-US" baseline="0" dirty="0" smtClean="0"/>
              <a:t>GEORGE WESTINGHOUSE: He was Edison’s primary competitor… also had a way to bring electricity to the home! (Using AC – “alternating current”)</a:t>
            </a:r>
          </a:p>
          <a:p>
            <a:endParaRPr lang="en-US" baseline="0" dirty="0" smtClean="0"/>
          </a:p>
          <a:p>
            <a:r>
              <a:rPr lang="en-US" baseline="0" dirty="0" smtClean="0"/>
              <a:t>NIKOLA TESLA: Westinghouse’s most brilliant young engineer! He even devised a way to transfer electricity via the airwaves (you didn’t need cables!).</a:t>
            </a:r>
          </a:p>
          <a:p>
            <a:endParaRPr lang="en-US" baseline="0" dirty="0" smtClean="0"/>
          </a:p>
          <a:p>
            <a:r>
              <a:rPr lang="en-US" baseline="0" dirty="0" smtClean="0"/>
              <a:t>Edison won the “battle of the currents” and his standard is used for most electricity today… he won because he had a BETTER TEAM (and more money). He also resorted to some shady “scare tactics” (including building an electric chair with Westinghouse’s AC) to win the battle.</a:t>
            </a:r>
          </a:p>
          <a:p>
            <a:endParaRPr lang="en-US" baseline="0" dirty="0" smtClean="0"/>
          </a:p>
          <a:p>
            <a:r>
              <a:rPr lang="en-US" baseline="0" dirty="0" smtClean="0"/>
              <a:t>HOWEVER… most experts today believe that Westinghouse/Tesla’s AC was the superior alternative! It was much safer than Edison’s DC, and cost a LOT less to distribute long-distance!</a:t>
            </a:r>
          </a:p>
          <a:p>
            <a:endParaRPr lang="en-US" baseline="0" dirty="0" smtClean="0"/>
          </a:p>
          <a:p>
            <a:r>
              <a:rPr lang="en-US" baseline="0" dirty="0" smtClean="0"/>
              <a:t>THE LESSON HERE – These guys all had great INVENTIONS… but Westinghouse/Tesla didn’t INNOVATE because they didn’t have the right team (or resources) to help them win!</a:t>
            </a:r>
          </a:p>
          <a:p>
            <a:endParaRPr lang="en-US" baseline="0" dirty="0" smtClean="0"/>
          </a:p>
          <a:p>
            <a:r>
              <a:rPr lang="en-US" baseline="0" dirty="0" smtClean="0"/>
              <a:t>(Later, you should come back to this point – UNO’s School of Interdisciplinary Informatics allows students to collaborate with LOTS of experts! We have a better team!)</a:t>
            </a:r>
          </a:p>
          <a:p>
            <a:endParaRPr lang="en-US" baseline="0" dirty="0" smtClean="0"/>
          </a:p>
        </p:txBody>
      </p:sp>
      <p:sp>
        <p:nvSpPr>
          <p:cNvPr id="4" name="Date Placeholder 3"/>
          <p:cNvSpPr>
            <a:spLocks noGrp="1"/>
          </p:cNvSpPr>
          <p:nvPr>
            <p:ph type="dt" idx="10"/>
          </p:nvPr>
        </p:nvSpPr>
        <p:spPr/>
        <p:txBody>
          <a:bodyPr/>
          <a:lstStyle/>
          <a:p>
            <a:fld id="{A657D5DC-C996-4A16-BD58-5AA502700965}"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7</a:t>
            </a:fld>
            <a:endParaRPr lang="en-US"/>
          </a:p>
        </p:txBody>
      </p:sp>
    </p:spTree>
    <p:extLst>
      <p:ext uri="{BB962C8B-B14F-4D97-AF65-F5344CB8AC3E}">
        <p14:creationId xmlns:p14="http://schemas.microsoft.com/office/powerpoint/2010/main" val="346199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you’ll relate the story of Philo Farnsworth… the inventor of the television!</a:t>
            </a:r>
          </a:p>
          <a:p>
            <a:endParaRPr lang="en-US" baseline="0" dirty="0" smtClean="0"/>
          </a:p>
          <a:p>
            <a:r>
              <a:rPr lang="en-US" baseline="0" dirty="0" smtClean="0"/>
              <a:t>He lived in Rigby, Idaho, and traveled (by horse-drawn carriage) to Salt Lake City at age 10… and that’s where he experienced his first TELEPHONE call! He was amazed!</a:t>
            </a:r>
          </a:p>
          <a:p>
            <a:endParaRPr lang="en-US" baseline="0" dirty="0" smtClean="0"/>
          </a:p>
          <a:p>
            <a:r>
              <a:rPr lang="en-US" baseline="0" dirty="0" smtClean="0"/>
              <a:t>But his little girlfriend had recently moved away (to California)… and he missed her. He wondered: “How can I make a call so that I can hear AND SEE her?”</a:t>
            </a:r>
          </a:p>
          <a:p>
            <a:endParaRPr lang="en-US" baseline="0" dirty="0" smtClean="0"/>
          </a:p>
          <a:p>
            <a:r>
              <a:rPr lang="en-US" baseline="0" dirty="0" smtClean="0"/>
              <a:t>In 1917 (at age 11), he handed his middle school science teacher a schematic of how a television system might work. The teacher didn’t understand it… and took it to the faculty at BYU. They immediately validated his work – it was possible. But the BYU faculty dismissed the importance of the invention… “it’s not worth our time.”</a:t>
            </a:r>
          </a:p>
          <a:p>
            <a:endParaRPr lang="en-US" baseline="0" dirty="0" smtClean="0"/>
          </a:p>
          <a:p>
            <a:r>
              <a:rPr lang="en-US" baseline="0" dirty="0" smtClean="0"/>
              <a:t>By 1929 (at age 23) Farnsworth had completed his best working prototype.</a:t>
            </a:r>
          </a:p>
          <a:p>
            <a:endParaRPr lang="en-US" baseline="0" dirty="0" smtClean="0"/>
          </a:p>
          <a:p>
            <a:r>
              <a:rPr lang="en-US" baseline="0" dirty="0" smtClean="0"/>
              <a:t>FIRST IMAGE EVER DISPLAYED ON TV? A DOLLAR SIGN!! ($) His funding sponsors were always hounding him… saying “we expect to see money out of this someday!” (LOL)</a:t>
            </a:r>
          </a:p>
          <a:p>
            <a:endParaRPr lang="en-US" baseline="0" dirty="0" smtClean="0"/>
          </a:p>
          <a:p>
            <a:r>
              <a:rPr lang="en-US" baseline="0" dirty="0" smtClean="0"/>
              <a:t>SECOND IMAGE EVER DISPLAYED? Farnsworth’s wife… although he needed so many bright lights to make it work, she couldn’t even open her eyes!</a:t>
            </a:r>
          </a:p>
          <a:p>
            <a:endParaRPr lang="en-US" baseline="0" dirty="0" smtClean="0"/>
          </a:p>
          <a:p>
            <a:r>
              <a:rPr lang="en-US" baseline="0" dirty="0" smtClean="0"/>
              <a:t>For the next decade, the best use of the technology was determined to be: (NOT entertainment!)… “America’s Most Wanted!” (Chicago PD could televise pictures of criminals to other police departments around the country!) Nobody really believed that this would be in the home until into the mid-1940s!</a:t>
            </a:r>
          </a:p>
          <a:p>
            <a:endParaRPr lang="en-US" baseline="0" dirty="0" smtClean="0"/>
          </a:p>
          <a:p>
            <a:r>
              <a:rPr lang="en-US" baseline="0" dirty="0" smtClean="0"/>
              <a:t>Also, nobody really considered BROADCASTING the images via radio waves yet! Farnsworth’s television was still a WIRED mode of communication!</a:t>
            </a:r>
          </a:p>
          <a:p>
            <a:endParaRPr lang="en-US" baseline="0" dirty="0" smtClean="0"/>
          </a:p>
          <a:p>
            <a:r>
              <a:rPr lang="en-US" baseline="0" dirty="0" smtClean="0"/>
              <a:t>This is why he was NOT an innovator! He had a GREAT invention… but it took someone else’s vision to change the world (and bring broadcast TV to American homes).</a:t>
            </a:r>
          </a:p>
          <a:p>
            <a:endParaRPr lang="en-US" dirty="0"/>
          </a:p>
        </p:txBody>
      </p:sp>
      <p:sp>
        <p:nvSpPr>
          <p:cNvPr id="4" name="Date Placeholder 3"/>
          <p:cNvSpPr>
            <a:spLocks noGrp="1"/>
          </p:cNvSpPr>
          <p:nvPr>
            <p:ph type="dt" idx="10"/>
          </p:nvPr>
        </p:nvSpPr>
        <p:spPr/>
        <p:txBody>
          <a:bodyPr/>
          <a:lstStyle/>
          <a:p>
            <a:fld id="{3B810D7D-7CEB-4D83-AE97-D24C7BAF89FD}"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8</a:t>
            </a:fld>
            <a:endParaRPr lang="en-US"/>
          </a:p>
        </p:txBody>
      </p:sp>
    </p:spTree>
    <p:extLst>
      <p:ext uri="{BB962C8B-B14F-4D97-AF65-F5344CB8AC3E}">
        <p14:creationId xmlns:p14="http://schemas.microsoft.com/office/powerpoint/2010/main" val="70795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innovative contributions of each</a:t>
            </a:r>
            <a:r>
              <a:rPr lang="en-US" baseline="0" dirty="0" smtClean="0"/>
              <a:t> of these firms:</a:t>
            </a:r>
          </a:p>
          <a:p>
            <a:endParaRPr lang="en-US" baseline="0" dirty="0" smtClean="0"/>
          </a:p>
          <a:p>
            <a:r>
              <a:rPr lang="en-US" baseline="0" dirty="0" smtClean="0"/>
              <a:t>APPLE = iPod = Totally eliminated the need for physical recorded music media (CDs, cassettes, albums, etc.) – CHANGED THE WORLD FOREVER!</a:t>
            </a:r>
          </a:p>
          <a:p>
            <a:endParaRPr lang="en-US" baseline="0" dirty="0" smtClean="0"/>
          </a:p>
          <a:p>
            <a:r>
              <a:rPr lang="en-US" baseline="0" dirty="0" smtClean="0"/>
              <a:t>INTEL = </a:t>
            </a:r>
            <a:r>
              <a:rPr lang="en-US" baseline="0" dirty="0" err="1" smtClean="0"/>
              <a:t>Lexicus</a:t>
            </a:r>
            <a:r>
              <a:rPr lang="en-US" baseline="0" dirty="0" smtClean="0"/>
              <a:t> = Getting close to REAL-TIME language translation! Imagine being able to call ANYONE on Earth and have a conversation with them… even if they don’t speak English, and you don’t speak their language!</a:t>
            </a:r>
          </a:p>
          <a:p>
            <a:endParaRPr lang="en-US" baseline="0" dirty="0" smtClean="0"/>
          </a:p>
          <a:p>
            <a:r>
              <a:rPr lang="en-US" baseline="0" dirty="0" smtClean="0"/>
              <a:t>GOOGLE = Search = They eliminated the need for dictionaries, encyclopedias, and to some extent LIBRARIES! Truly an innovative product!</a:t>
            </a:r>
          </a:p>
          <a:p>
            <a:endParaRPr lang="en-US" baseline="0" dirty="0" smtClean="0"/>
          </a:p>
          <a:p>
            <a:r>
              <a:rPr lang="en-US" baseline="0" dirty="0" err="1" smtClean="0"/>
              <a:t>GoPro</a:t>
            </a:r>
            <a:r>
              <a:rPr lang="en-US" baseline="0" dirty="0" smtClean="0"/>
              <a:t> = small, durable HD video cameras = Guy just wanted to share his “extreme” sports activity with his friends! Sony, Panasonic, JVC, Toshiba… they all PASSED on the opportunity!</a:t>
            </a:r>
          </a:p>
          <a:p>
            <a:endParaRPr lang="en-US" baseline="0" dirty="0" smtClean="0"/>
          </a:p>
          <a:p>
            <a:r>
              <a:rPr lang="en-US" baseline="0" dirty="0" smtClean="0"/>
              <a:t>PayPal = online financial micro-transactions = They eliminated the need for bank-centered money transfer!</a:t>
            </a:r>
          </a:p>
          <a:p>
            <a:endParaRPr lang="en-US" baseline="0" dirty="0" smtClean="0"/>
          </a:p>
          <a:p>
            <a:r>
              <a:rPr lang="en-US" baseline="0" dirty="0" err="1" smtClean="0"/>
              <a:t>SpaceX</a:t>
            </a:r>
            <a:r>
              <a:rPr lang="en-US" baseline="0" dirty="0" smtClean="0"/>
              <a:t> = commercial space flight = Government missions were too expensive and inefficient! We can do it cheaper and better!</a:t>
            </a:r>
          </a:p>
          <a:p>
            <a:endParaRPr lang="en-US" baseline="0" dirty="0" smtClean="0"/>
          </a:p>
          <a:p>
            <a:endParaRPr lang="en-US" dirty="0"/>
          </a:p>
        </p:txBody>
      </p:sp>
      <p:sp>
        <p:nvSpPr>
          <p:cNvPr id="4" name="Date Placeholder 3"/>
          <p:cNvSpPr>
            <a:spLocks noGrp="1"/>
          </p:cNvSpPr>
          <p:nvPr>
            <p:ph type="dt" idx="10"/>
          </p:nvPr>
        </p:nvSpPr>
        <p:spPr/>
        <p:txBody>
          <a:bodyPr/>
          <a:lstStyle/>
          <a:p>
            <a:fld id="{2A7B8102-3521-4BD9-9143-F2BA42EB916A}"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9</a:t>
            </a:fld>
            <a:endParaRPr lang="en-US"/>
          </a:p>
        </p:txBody>
      </p:sp>
    </p:spTree>
    <p:extLst>
      <p:ext uri="{BB962C8B-B14F-4D97-AF65-F5344CB8AC3E}">
        <p14:creationId xmlns:p14="http://schemas.microsoft.com/office/powerpoint/2010/main" val="115318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you will remind the students that to be truly INNOVATIVE… it’s not enough to have a great idea (or even a great prototype)… you need a TEAM of EXPERTS</a:t>
            </a:r>
            <a:r>
              <a:rPr lang="en-US" baseline="0" dirty="0" smtClean="0"/>
              <a:t> that can help you transform your INVENTION… into an INNOVATION that changes the world from this point forward!</a:t>
            </a:r>
          </a:p>
          <a:p>
            <a:endParaRPr lang="en-US" baseline="0" dirty="0" smtClean="0"/>
          </a:p>
          <a:p>
            <a:r>
              <a:rPr lang="en-US" baseline="0" dirty="0" smtClean="0"/>
              <a:t>At UNO, the PKI Institute features world-class experts in ALL of these domains… we are a good TEAM for entrepreneurs to partner with!</a:t>
            </a:r>
          </a:p>
          <a:p>
            <a:endParaRPr lang="en-US" baseline="0" dirty="0" smtClean="0"/>
          </a:p>
          <a:p>
            <a:r>
              <a:rPr lang="en-US" baseline="0" dirty="0" smtClean="0"/>
              <a:t>And… we will teach you how to view the world differently… and solve problems more creatively!</a:t>
            </a:r>
          </a:p>
          <a:p>
            <a:r>
              <a:rPr lang="en-US" baseline="0" dirty="0" smtClean="0"/>
              <a:t> </a:t>
            </a:r>
            <a:endParaRPr lang="en-US" dirty="0"/>
          </a:p>
        </p:txBody>
      </p:sp>
      <p:sp>
        <p:nvSpPr>
          <p:cNvPr id="4" name="Date Placeholder 3"/>
          <p:cNvSpPr>
            <a:spLocks noGrp="1"/>
          </p:cNvSpPr>
          <p:nvPr>
            <p:ph type="dt" idx="10"/>
          </p:nvPr>
        </p:nvSpPr>
        <p:spPr/>
        <p:txBody>
          <a:bodyPr/>
          <a:lstStyle/>
          <a:p>
            <a:fld id="{E68D1E27-4CE5-407B-8441-3E91ADCA82C0}"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11</a:t>
            </a:fld>
            <a:endParaRPr lang="en-US"/>
          </a:p>
        </p:txBody>
      </p:sp>
    </p:spTree>
    <p:extLst>
      <p:ext uri="{BB962C8B-B14F-4D97-AF65-F5344CB8AC3E}">
        <p14:creationId xmlns:p14="http://schemas.microsoft.com/office/powerpoint/2010/main" val="3625811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should be self-explanatory.</a:t>
            </a:r>
            <a:endParaRPr lang="en-US" dirty="0"/>
          </a:p>
        </p:txBody>
      </p:sp>
      <p:sp>
        <p:nvSpPr>
          <p:cNvPr id="4" name="Date Placeholder 3"/>
          <p:cNvSpPr>
            <a:spLocks noGrp="1"/>
          </p:cNvSpPr>
          <p:nvPr>
            <p:ph type="dt" idx="10"/>
          </p:nvPr>
        </p:nvSpPr>
        <p:spPr/>
        <p:txBody>
          <a:bodyPr/>
          <a:lstStyle/>
          <a:p>
            <a:fld id="{790AB30C-2004-419A-B99D-B6B4DD2FE685}" type="datetime1">
              <a:rPr lang="en-US" smtClean="0"/>
              <a:t>4/6/15</a:t>
            </a:fld>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F12C0E48-DDBD-41E7-94E1-A12259818CB6}" type="slidenum">
              <a:rPr lang="en-US" smtClean="0"/>
              <a:t>12</a:t>
            </a:fld>
            <a:endParaRPr lang="en-US"/>
          </a:p>
        </p:txBody>
      </p:sp>
    </p:spTree>
    <p:extLst>
      <p:ext uri="{BB962C8B-B14F-4D97-AF65-F5344CB8AC3E}">
        <p14:creationId xmlns:p14="http://schemas.microsoft.com/office/powerpoint/2010/main" val="2207351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8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dirty="0"/>
          </a:p>
        </p:txBody>
      </p:sp>
      <p:sp>
        <p:nvSpPr>
          <p:cNvPr id="6" name="Slide Number Placeholder 5"/>
          <p:cNvSpPr>
            <a:spLocks noGrp="1"/>
          </p:cNvSpPr>
          <p:nvPr>
            <p:ph type="sldNum" sz="quarter" idx="12"/>
          </p:nvPr>
        </p:nvSpPr>
        <p:spPr/>
        <p:txBody>
          <a:bodyPr/>
          <a:lstStyle/>
          <a:p>
            <a:fld id="{08397662-D04D-1E47-B838-317557611CF5}" type="slidenum">
              <a:rPr lang="en-US" smtClean="0"/>
              <a:pPr/>
              <a:t>‹#›</a:t>
            </a:fld>
            <a:endParaRPr lang="en-US" dirty="0"/>
          </a:p>
        </p:txBody>
      </p:sp>
    </p:spTree>
    <p:extLst>
      <p:ext uri="{BB962C8B-B14F-4D97-AF65-F5344CB8AC3E}">
        <p14:creationId xmlns:p14="http://schemas.microsoft.com/office/powerpoint/2010/main" val="1087997358"/>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300215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16652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a:solidFill>
                  <a:srgbClr val="FF0000"/>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52127294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659367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16051"/>
            <a:ext cx="4038600" cy="3435411"/>
          </a:xfrm>
        </p:spPr>
        <p:txBody>
          <a:bodyPr/>
          <a:lstStyle>
            <a:lvl1pPr>
              <a:defRPr sz="2800"/>
            </a:lvl1pPr>
            <a:lvl2pPr>
              <a:defRPr sz="2400"/>
            </a:lvl2pPr>
            <a:lvl3pPr>
              <a:defRPr sz="2000">
                <a:solidFill>
                  <a:srgbClr val="FF000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16051"/>
            <a:ext cx="4038600" cy="3435411"/>
          </a:xfrm>
        </p:spPr>
        <p:txBody>
          <a:bodyPr/>
          <a:lstStyle>
            <a:lvl1pPr>
              <a:defRPr sz="2800"/>
            </a:lvl1pPr>
            <a:lvl2pPr>
              <a:defRPr sz="2400"/>
            </a:lvl2pPr>
            <a:lvl3pPr>
              <a:defRPr sz="2000">
                <a:solidFill>
                  <a:srgbClr val="FF0000"/>
                </a:solidFill>
              </a:defRPr>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sz="1000"/>
            </a:lvl1pPr>
          </a:lstStyle>
          <a:p>
            <a:r>
              <a:rPr lang="en-US" smtClean="0"/>
              <a:t>06 March 2015</a:t>
            </a:r>
            <a:endParaRPr lang="en-US" dirty="0"/>
          </a:p>
        </p:txBody>
      </p:sp>
      <p:sp>
        <p:nvSpPr>
          <p:cNvPr id="6" name="Footer Placeholder 5"/>
          <p:cNvSpPr>
            <a:spLocks noGrp="1"/>
          </p:cNvSpPr>
          <p:nvPr>
            <p:ph type="ftr" sz="quarter" idx="11"/>
          </p:nvPr>
        </p:nvSpPr>
        <p:spPr/>
        <p:txBody>
          <a:bodyPr/>
          <a:lstStyle>
            <a:lvl1pPr>
              <a:defRPr sz="1000"/>
            </a:lvl1pPr>
          </a:lstStyle>
          <a:p>
            <a:r>
              <a:rPr lang="en-US" dirty="0" smtClean="0"/>
              <a:t>Dr. Christopher B.R. Diller</a:t>
            </a:r>
            <a:endParaRPr lang="en-US" dirty="0"/>
          </a:p>
        </p:txBody>
      </p:sp>
      <p:sp>
        <p:nvSpPr>
          <p:cNvPr id="7" name="Slide Number Placeholder 6"/>
          <p:cNvSpPr>
            <a:spLocks noGrp="1"/>
          </p:cNvSpPr>
          <p:nvPr>
            <p:ph type="sldNum" sz="quarter" idx="12"/>
          </p:nvPr>
        </p:nvSpPr>
        <p:spPr/>
        <p:txBody>
          <a:bodyPr/>
          <a:lstStyle>
            <a:lvl1pPr>
              <a:defRPr sz="1000"/>
            </a:lvl1pPr>
          </a:lstStyle>
          <a:p>
            <a:fld id="{08397662-D04D-1E47-B838-317557611CF5}" type="slidenum">
              <a:rPr lang="en-US" smtClean="0"/>
              <a:pPr/>
              <a:t>‹#›</a:t>
            </a:fld>
            <a:endParaRPr lang="en-US" dirty="0"/>
          </a:p>
        </p:txBody>
      </p:sp>
    </p:spTree>
    <p:extLst>
      <p:ext uri="{BB962C8B-B14F-4D97-AF65-F5344CB8AC3E}">
        <p14:creationId xmlns:p14="http://schemas.microsoft.com/office/powerpoint/2010/main" val="305985740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solidFill>
                  <a:srgbClr val="FF0000"/>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solidFill>
                  <a:srgbClr val="FF0000"/>
                </a:solidFill>
              </a:defRPr>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r>
              <a:rPr lang="en-US" smtClean="0"/>
              <a:t>06 March 2015</a:t>
            </a:r>
            <a:endParaRPr lang="en-US"/>
          </a:p>
        </p:txBody>
      </p:sp>
      <p:sp>
        <p:nvSpPr>
          <p:cNvPr id="8" name="Footer Placeholder 7"/>
          <p:cNvSpPr>
            <a:spLocks noGrp="1"/>
          </p:cNvSpPr>
          <p:nvPr>
            <p:ph type="ftr" sz="quarter" idx="11"/>
          </p:nvPr>
        </p:nvSpPr>
        <p:spPr/>
        <p:txBody>
          <a:bodyPr/>
          <a:lstStyle/>
          <a:p>
            <a:r>
              <a:rPr lang="en-US" smtClean="0"/>
              <a:t>Dr. Christopher B.R. Diller</a:t>
            </a:r>
            <a:endParaRPr lang="en-US"/>
          </a:p>
        </p:txBody>
      </p:sp>
      <p:sp>
        <p:nvSpPr>
          <p:cNvPr id="9" name="Slide Number Placeholder 8"/>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350265799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06 March 2015</a:t>
            </a:r>
            <a:endParaRPr lang="en-US"/>
          </a:p>
        </p:txBody>
      </p:sp>
      <p:sp>
        <p:nvSpPr>
          <p:cNvPr id="4" name="Footer Placeholder 3"/>
          <p:cNvSpPr>
            <a:spLocks noGrp="1"/>
          </p:cNvSpPr>
          <p:nvPr>
            <p:ph type="ftr" sz="quarter" idx="11"/>
          </p:nvPr>
        </p:nvSpPr>
        <p:spPr/>
        <p:txBody>
          <a:bodyPr/>
          <a:lstStyle/>
          <a:p>
            <a:r>
              <a:rPr lang="en-US" smtClean="0"/>
              <a:t>Dr. Christopher B.R. Diller</a:t>
            </a:r>
            <a:endParaRPr lang="en-US"/>
          </a:p>
        </p:txBody>
      </p:sp>
      <p:sp>
        <p:nvSpPr>
          <p:cNvPr id="5" name="Slide Number Placeholder 4"/>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2141693348"/>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06 March 2015</a:t>
            </a:r>
            <a:endParaRPr lang="en-US"/>
          </a:p>
        </p:txBody>
      </p:sp>
      <p:sp>
        <p:nvSpPr>
          <p:cNvPr id="3" name="Footer Placeholder 2"/>
          <p:cNvSpPr>
            <a:spLocks noGrp="1"/>
          </p:cNvSpPr>
          <p:nvPr>
            <p:ph type="ftr" sz="quarter" idx="11"/>
          </p:nvPr>
        </p:nvSpPr>
        <p:spPr/>
        <p:txBody>
          <a:bodyPr/>
          <a:lstStyle/>
          <a:p>
            <a:r>
              <a:rPr lang="en-US" smtClean="0"/>
              <a:t>Dr. Christopher B.R. Diller</a:t>
            </a:r>
            <a:endParaRPr lang="en-US"/>
          </a:p>
        </p:txBody>
      </p:sp>
      <p:sp>
        <p:nvSpPr>
          <p:cNvPr id="4" name="Slide Number Placeholder 3"/>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62300625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52029"/>
            <a:ext cx="3008313" cy="683663"/>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752030"/>
            <a:ext cx="5111750" cy="3842593"/>
          </a:xfrm>
        </p:spPr>
        <p:txBody>
          <a:bodyPr/>
          <a:lstStyle>
            <a:lvl1pPr>
              <a:defRPr sz="2800"/>
            </a:lvl1pPr>
            <a:lvl2pPr>
              <a:defRPr sz="2400"/>
            </a:lvl2pPr>
            <a:lvl3pPr>
              <a:defRPr sz="2400">
                <a:solidFill>
                  <a:srgbClr val="FF0000"/>
                </a:solidFill>
              </a:defRPr>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692"/>
            <a:ext cx="3008313" cy="31589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 March 2015</a:t>
            </a:r>
            <a:endParaRPr lang="en-US"/>
          </a:p>
        </p:txBody>
      </p:sp>
      <p:sp>
        <p:nvSpPr>
          <p:cNvPr id="6" name="Footer Placeholder 5"/>
          <p:cNvSpPr>
            <a:spLocks noGrp="1"/>
          </p:cNvSpPr>
          <p:nvPr>
            <p:ph type="ftr" sz="quarter" idx="11"/>
          </p:nvPr>
        </p:nvSpPr>
        <p:spPr/>
        <p:txBody>
          <a:bodyPr/>
          <a:lstStyle/>
          <a:p>
            <a:r>
              <a:rPr lang="en-US" smtClean="0"/>
              <a:t>Dr. Christopher B.R. Diller</a:t>
            </a:r>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193160017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06 March 2015</a:t>
            </a:r>
            <a:endParaRPr lang="en-US"/>
          </a:p>
        </p:txBody>
      </p:sp>
      <p:sp>
        <p:nvSpPr>
          <p:cNvPr id="6" name="Footer Placeholder 5"/>
          <p:cNvSpPr>
            <a:spLocks noGrp="1"/>
          </p:cNvSpPr>
          <p:nvPr>
            <p:ph type="ftr" sz="quarter" idx="11"/>
          </p:nvPr>
        </p:nvSpPr>
        <p:spPr/>
        <p:txBody>
          <a:bodyPr/>
          <a:lstStyle/>
          <a:p>
            <a:r>
              <a:rPr lang="en-US" smtClean="0"/>
              <a:t>Dr. Christopher B.R. Diller</a:t>
            </a:r>
            <a:endParaRPr lang="en-US"/>
          </a:p>
        </p:txBody>
      </p:sp>
      <p:sp>
        <p:nvSpPr>
          <p:cNvPr id="7" name="Slide Number Placeholder 6"/>
          <p:cNvSpPr>
            <a:spLocks noGrp="1"/>
          </p:cNvSpPr>
          <p:nvPr>
            <p:ph type="sldNum" sz="quarter" idx="12"/>
          </p:nvPr>
        </p:nvSpPr>
        <p:spPr/>
        <p:txBody>
          <a:bodyPr/>
          <a:lstStyle/>
          <a:p>
            <a:fld id="{08397662-D04D-1E47-B838-317557611CF5}" type="slidenum">
              <a:rPr lang="en-US" smtClean="0"/>
              <a:t>‹#›</a:t>
            </a:fld>
            <a:endParaRPr lang="en-US"/>
          </a:p>
        </p:txBody>
      </p:sp>
    </p:spTree>
    <p:extLst>
      <p:ext uri="{BB962C8B-B14F-4D97-AF65-F5344CB8AC3E}">
        <p14:creationId xmlns:p14="http://schemas.microsoft.com/office/powerpoint/2010/main" val="21789842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457" y="0"/>
            <a:ext cx="9143085" cy="5143500"/>
          </a:xfrm>
          <a:prstGeom prst="rect">
            <a:avLst/>
          </a:prstGeom>
        </p:spPr>
      </p:pic>
      <p:sp>
        <p:nvSpPr>
          <p:cNvPr id="2" name="Title Placeholder 1"/>
          <p:cNvSpPr>
            <a:spLocks noGrp="1"/>
          </p:cNvSpPr>
          <p:nvPr>
            <p:ph type="title"/>
          </p:nvPr>
        </p:nvSpPr>
        <p:spPr>
          <a:xfrm>
            <a:off x="457200" y="546931"/>
            <a:ext cx="8229600" cy="65322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16052"/>
            <a:ext cx="8229600" cy="340977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835631"/>
            <a:ext cx="2133600" cy="182880"/>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06 March 2015</a:t>
            </a:r>
            <a:endParaRPr lang="en-US" dirty="0"/>
          </a:p>
        </p:txBody>
      </p:sp>
      <p:sp>
        <p:nvSpPr>
          <p:cNvPr id="5" name="Footer Placeholder 4"/>
          <p:cNvSpPr>
            <a:spLocks noGrp="1"/>
          </p:cNvSpPr>
          <p:nvPr>
            <p:ph type="ftr" sz="quarter" idx="3"/>
          </p:nvPr>
        </p:nvSpPr>
        <p:spPr>
          <a:xfrm>
            <a:off x="3124200" y="4835631"/>
            <a:ext cx="2895600" cy="182880"/>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smtClean="0"/>
              <a:t>Dr. Christopher B.R. Diller</a:t>
            </a:r>
            <a:endParaRPr lang="en-US" dirty="0"/>
          </a:p>
        </p:txBody>
      </p:sp>
      <p:sp>
        <p:nvSpPr>
          <p:cNvPr id="6" name="Slide Number Placeholder 5"/>
          <p:cNvSpPr>
            <a:spLocks noGrp="1"/>
          </p:cNvSpPr>
          <p:nvPr>
            <p:ph type="sldNum" sz="quarter" idx="4"/>
          </p:nvPr>
        </p:nvSpPr>
        <p:spPr>
          <a:xfrm>
            <a:off x="6553200" y="4835631"/>
            <a:ext cx="2133600" cy="182880"/>
          </a:xfrm>
          <a:prstGeom prst="rect">
            <a:avLst/>
          </a:prstGeom>
        </p:spPr>
        <p:txBody>
          <a:bodyPr vert="horz" lIns="91440" tIns="45720" rIns="91440" bIns="45720" rtlCol="0" anchor="ctr"/>
          <a:lstStyle>
            <a:lvl1pPr algn="r">
              <a:defRPr sz="1000">
                <a:solidFill>
                  <a:schemeClr val="tx1">
                    <a:tint val="75000"/>
                  </a:schemeClr>
                </a:solidFill>
              </a:defRPr>
            </a:lvl1pPr>
          </a:lstStyle>
          <a:p>
            <a:fld id="{08397662-D04D-1E47-B838-317557611CF5}" type="slidenum">
              <a:rPr lang="en-US" smtClean="0"/>
              <a:pPr/>
              <a:t>‹#›</a:t>
            </a:fld>
            <a:endParaRPr lang="en-US" dirty="0"/>
          </a:p>
        </p:txBody>
      </p:sp>
    </p:spTree>
    <p:extLst>
      <p:ext uri="{BB962C8B-B14F-4D97-AF65-F5344CB8AC3E}">
        <p14:creationId xmlns:p14="http://schemas.microsoft.com/office/powerpoint/2010/main" val="209805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00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8.xml"/><Relationship Id="rId5" Type="http://schemas.openxmlformats.org/officeDocument/2006/relationships/slide" Target="slide32.xml"/><Relationship Id="rId6" Type="http://schemas.openxmlformats.org/officeDocument/2006/relationships/slide" Target="slide43.xml"/><Relationship Id="rId1" Type="http://schemas.openxmlformats.org/officeDocument/2006/relationships/slideLayout" Target="../slideLayouts/slideLayout2.xml"/><Relationship Id="rId2" Type="http://schemas.openxmlformats.org/officeDocument/2006/relationships/slide" Target="slide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jpeg"/><Relationship Id="rId3" Type="http://schemas.openxmlformats.org/officeDocument/2006/relationships/image" Target="../media/image3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image" Target="../media/image41.jpeg"/><Relationship Id="rId1" Type="http://schemas.openxmlformats.org/officeDocument/2006/relationships/video" Target="NULL" TargetMode="External"/><Relationship Id="rId2" Type="http://schemas.microsoft.com/office/2007/relationships/media" Target="https://www.youtube.com/embed/0uaquGZKx_0"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g"/><Relationship Id="rId7" Type="http://schemas.openxmlformats.org/officeDocument/2006/relationships/image" Target="../media/image6.jpeg"/><Relationship Id="rId8" Type="http://schemas.openxmlformats.org/officeDocument/2006/relationships/image" Target="../media/image7.gi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0397"/>
            <a:ext cx="7772400" cy="2367184"/>
          </a:xfrm>
        </p:spPr>
        <p:txBody>
          <a:bodyPr>
            <a:normAutofit/>
          </a:bodyPr>
          <a:lstStyle/>
          <a:p>
            <a:r>
              <a:rPr lang="en-US" sz="4800" b="1" dirty="0" err="1" smtClean="0"/>
              <a:t>CodeCrush</a:t>
            </a:r>
            <a:r>
              <a:rPr lang="en-US" sz="4800" b="1" dirty="0" smtClean="0"/>
              <a:t> 2015:</a:t>
            </a:r>
            <a:br>
              <a:rPr lang="en-US" sz="4800" b="1" dirty="0" smtClean="0"/>
            </a:br>
            <a:r>
              <a:rPr lang="en-US" dirty="0" smtClean="0"/>
              <a:t>IT Innovation</a:t>
            </a:r>
            <a:endParaRPr lang="en-US" sz="4800" b="1" dirty="0"/>
          </a:p>
        </p:txBody>
      </p:sp>
      <p:sp>
        <p:nvSpPr>
          <p:cNvPr id="3" name="Subtitle 2"/>
          <p:cNvSpPr>
            <a:spLocks noGrp="1"/>
          </p:cNvSpPr>
          <p:nvPr>
            <p:ph type="subTitle" idx="1"/>
          </p:nvPr>
        </p:nvSpPr>
        <p:spPr>
          <a:xfrm>
            <a:off x="1371600" y="3401226"/>
            <a:ext cx="6400800" cy="1170774"/>
          </a:xfrm>
        </p:spPr>
        <p:txBody>
          <a:bodyPr>
            <a:normAutofit fontScale="85000" lnSpcReduction="20000"/>
          </a:bodyPr>
          <a:lstStyle/>
          <a:p>
            <a:r>
              <a:rPr lang="en-US" sz="2800" dirty="0" smtClean="0">
                <a:solidFill>
                  <a:schemeClr val="tx1"/>
                </a:solidFill>
              </a:rPr>
              <a:t>Dr. Christopher B.R. Diller</a:t>
            </a:r>
          </a:p>
          <a:p>
            <a:r>
              <a:rPr lang="en-US" sz="1800" dirty="0">
                <a:solidFill>
                  <a:schemeClr val="tx1"/>
                </a:solidFill>
              </a:rPr>
              <a:t>School of Interdisciplinary Informatics</a:t>
            </a:r>
          </a:p>
          <a:p>
            <a:r>
              <a:rPr lang="en-US" sz="1800" dirty="0">
                <a:solidFill>
                  <a:schemeClr val="tx1"/>
                </a:solidFill>
              </a:rPr>
              <a:t>College of Information Science &amp; </a:t>
            </a:r>
            <a:r>
              <a:rPr lang="en-US" sz="1800" dirty="0" smtClean="0">
                <a:solidFill>
                  <a:schemeClr val="tx1"/>
                </a:solidFill>
              </a:rPr>
              <a:t>Technology</a:t>
            </a:r>
          </a:p>
          <a:p>
            <a:r>
              <a:rPr lang="en-US" sz="1800" dirty="0" smtClean="0">
                <a:solidFill>
                  <a:schemeClr val="tx1"/>
                </a:solidFill>
              </a:rPr>
              <a:t>cdiller@unomaha.edu</a:t>
            </a:r>
            <a:endParaRPr lang="en-US" sz="1800" dirty="0">
              <a:solidFill>
                <a:schemeClr val="tx1"/>
              </a:solidFill>
            </a:endParaRPr>
          </a:p>
        </p:txBody>
      </p:sp>
    </p:spTree>
    <p:extLst>
      <p:ext uri="{BB962C8B-B14F-4D97-AF65-F5344CB8AC3E}">
        <p14:creationId xmlns:p14="http://schemas.microsoft.com/office/powerpoint/2010/main" val="3121336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Collaborative Classroom</a:t>
            </a:r>
            <a:endParaRPr lang="en-US" dirty="0"/>
          </a:p>
        </p:txBody>
      </p:sp>
      <p:sp>
        <p:nvSpPr>
          <p:cNvPr id="7" name="Text Placeholder 6"/>
          <p:cNvSpPr>
            <a:spLocks noGrp="1"/>
          </p:cNvSpPr>
          <p:nvPr>
            <p:ph type="body" idx="1"/>
          </p:nvPr>
        </p:nvSpPr>
        <p:spPr/>
        <p:txBody>
          <a:bodyPr/>
          <a:lstStyle/>
          <a:p>
            <a:endParaRPr lang="en-US"/>
          </a:p>
        </p:txBody>
      </p:sp>
      <p:sp>
        <p:nvSpPr>
          <p:cNvPr id="3" name="Date Placeholder 2"/>
          <p:cNvSpPr>
            <a:spLocks noGrp="1"/>
          </p:cNvSpPr>
          <p:nvPr>
            <p:ph type="dt" sz="half" idx="10"/>
          </p:nvPr>
        </p:nvSpPr>
        <p:spPr/>
        <p:txBody>
          <a:bodyPr/>
          <a:lstStyle/>
          <a:p>
            <a:r>
              <a:rPr lang="en-US" smtClean="0"/>
              <a:t>06 March 2015</a:t>
            </a:r>
            <a:endParaRPr lang="en-US"/>
          </a:p>
        </p:txBody>
      </p:sp>
      <p:sp>
        <p:nvSpPr>
          <p:cNvPr id="4" name="Footer Placeholder 3"/>
          <p:cNvSpPr>
            <a:spLocks noGrp="1"/>
          </p:cNvSpPr>
          <p:nvPr>
            <p:ph type="ftr" sz="quarter" idx="11"/>
          </p:nvPr>
        </p:nvSpPr>
        <p:spPr/>
        <p:txBody>
          <a:bodyPr/>
          <a:lstStyle/>
          <a:p>
            <a:r>
              <a:rPr lang="en-US" smtClean="0"/>
              <a:t>Dr. Christopher B.R. Diller</a:t>
            </a:r>
            <a:endParaRPr lang="en-US"/>
          </a:p>
        </p:txBody>
      </p:sp>
      <p:sp>
        <p:nvSpPr>
          <p:cNvPr id="5" name="Slide Number Placeholder 4"/>
          <p:cNvSpPr>
            <a:spLocks noGrp="1"/>
          </p:cNvSpPr>
          <p:nvPr>
            <p:ph type="sldNum" sz="quarter" idx="12"/>
          </p:nvPr>
        </p:nvSpPr>
        <p:spPr/>
        <p:txBody>
          <a:bodyPr/>
          <a:lstStyle/>
          <a:p>
            <a:fld id="{08397662-D04D-1E47-B838-317557611CF5}" type="slidenum">
              <a:rPr lang="en-US" smtClean="0"/>
              <a:t>10</a:t>
            </a:fld>
            <a:endParaRPr lang="en-US"/>
          </a:p>
        </p:txBody>
      </p:sp>
      <p:sp>
        <p:nvSpPr>
          <p:cNvPr id="8" name="TextBox 7"/>
          <p:cNvSpPr txBox="1"/>
          <p:nvPr/>
        </p:nvSpPr>
        <p:spPr>
          <a:xfrm>
            <a:off x="6323162" y="4361236"/>
            <a:ext cx="2171551" cy="369332"/>
          </a:xfrm>
          <a:prstGeom prst="rect">
            <a:avLst/>
          </a:prstGeom>
          <a:noFill/>
        </p:spPr>
        <p:txBody>
          <a:bodyPr wrap="square" rtlCol="0">
            <a:spAutoFit/>
          </a:bodyPr>
          <a:lstStyle/>
          <a:p>
            <a:pPr algn="r"/>
            <a:r>
              <a:rPr lang="en-US" dirty="0" smtClean="0">
                <a:solidFill>
                  <a:srgbClr val="FF0000"/>
                </a:solidFill>
                <a:hlinkClick r:id="rId2" action="ppaction://hlinksldjump"/>
              </a:rPr>
              <a:t>[BACK TO TOPIC LIST]</a:t>
            </a:r>
            <a:endParaRPr lang="en-US" dirty="0">
              <a:solidFill>
                <a:srgbClr val="FF0000"/>
              </a:solidFill>
            </a:endParaRPr>
          </a:p>
        </p:txBody>
      </p:sp>
    </p:spTree>
    <p:extLst>
      <p:ext uri="{BB962C8B-B14F-4D97-AF65-F5344CB8AC3E}">
        <p14:creationId xmlns:p14="http://schemas.microsoft.com/office/powerpoint/2010/main" val="58664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of Interdisciplinary Informatics</a:t>
            </a:r>
            <a:endParaRPr lang="en-US" dirty="0"/>
          </a:p>
        </p:txBody>
      </p:sp>
      <p:sp>
        <p:nvSpPr>
          <p:cNvPr id="3" name="Content Placeholder 2"/>
          <p:cNvSpPr>
            <a:spLocks noGrp="1"/>
          </p:cNvSpPr>
          <p:nvPr>
            <p:ph idx="1"/>
          </p:nvPr>
        </p:nvSpPr>
        <p:spPr/>
        <p:txBody>
          <a:bodyPr/>
          <a:lstStyle/>
          <a:p>
            <a:r>
              <a:rPr lang="en-US" dirty="0" smtClean="0"/>
              <a:t>Computer Science &amp; IT</a:t>
            </a:r>
          </a:p>
          <a:p>
            <a:r>
              <a:rPr lang="en-US" dirty="0" smtClean="0"/>
              <a:t>Management Information Systems</a:t>
            </a:r>
          </a:p>
          <a:p>
            <a:r>
              <a:rPr lang="en-US" dirty="0" smtClean="0"/>
              <a:t>Business Administration</a:t>
            </a:r>
          </a:p>
          <a:p>
            <a:r>
              <a:rPr lang="en-US" dirty="0" smtClean="0"/>
              <a:t>Biomedical Technology</a:t>
            </a:r>
          </a:p>
          <a:p>
            <a:r>
              <a:rPr lang="en-US" dirty="0" smtClean="0"/>
              <a:t>Psychology </a:t>
            </a:r>
            <a:r>
              <a:rPr lang="en-US" dirty="0"/>
              <a:t>&amp; Sociology</a:t>
            </a:r>
          </a:p>
          <a:p>
            <a:r>
              <a:rPr lang="en-US" dirty="0" smtClean="0"/>
              <a:t>Engineering &amp; Architecture</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29300" y="1868323"/>
            <a:ext cx="2857500" cy="2857500"/>
          </a:xfrm>
          <a:prstGeom prst="rect">
            <a:avLst/>
          </a:prstGeom>
        </p:spPr>
      </p:pic>
    </p:spTree>
    <p:extLst>
      <p:ext uri="{BB962C8B-B14F-4D97-AF65-F5344CB8AC3E}">
        <p14:creationId xmlns:p14="http://schemas.microsoft.com/office/powerpoint/2010/main" val="343846589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Innovation Lab</a:t>
            </a:r>
            <a:endParaRPr lang="en-US" dirty="0"/>
          </a:p>
        </p:txBody>
      </p:sp>
      <p:sp>
        <p:nvSpPr>
          <p:cNvPr id="3" name="Content Placeholder 2"/>
          <p:cNvSpPr>
            <a:spLocks noGrp="1"/>
          </p:cNvSpPr>
          <p:nvPr>
            <p:ph idx="1"/>
          </p:nvPr>
        </p:nvSpPr>
        <p:spPr/>
        <p:txBody>
          <a:bodyPr/>
          <a:lstStyle/>
          <a:p>
            <a:r>
              <a:rPr lang="en-US" dirty="0" smtClean="0"/>
              <a:t>It is our mission to:</a:t>
            </a:r>
          </a:p>
          <a:p>
            <a:pPr lvl="1"/>
            <a:r>
              <a:rPr lang="en-US" dirty="0" smtClean="0"/>
              <a:t>Work collaboratively…</a:t>
            </a:r>
          </a:p>
          <a:p>
            <a:pPr lvl="1"/>
            <a:r>
              <a:rPr lang="en-US" dirty="0" smtClean="0"/>
              <a:t>To solve real-world problems…</a:t>
            </a:r>
          </a:p>
          <a:p>
            <a:pPr lvl="1"/>
            <a:r>
              <a:rPr lang="en-US" dirty="0" smtClean="0"/>
              <a:t>Through hands-on experience…</a:t>
            </a:r>
          </a:p>
          <a:p>
            <a:pPr lvl="1"/>
            <a:r>
              <a:rPr lang="en-US" dirty="0" smtClean="0"/>
              <a:t>With interdisciplinary research teams…</a:t>
            </a:r>
          </a:p>
          <a:p>
            <a:pPr lvl="1"/>
            <a:r>
              <a:rPr lang="en-US" dirty="0" smtClean="0"/>
              <a:t>Resulting in innovations that will re-shape our world.</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12</a:t>
            </a:fld>
            <a:endParaRPr lang="en-US"/>
          </a:p>
        </p:txBody>
      </p:sp>
    </p:spTree>
    <p:extLst>
      <p:ext uri="{BB962C8B-B14F-4D97-AF65-F5344CB8AC3E}">
        <p14:creationId xmlns:p14="http://schemas.microsoft.com/office/powerpoint/2010/main" val="1189978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Collaborative Classroom Functions</a:t>
            </a:r>
            <a:endParaRPr lang="en-US" dirty="0"/>
          </a:p>
        </p:txBody>
      </p:sp>
      <p:sp>
        <p:nvSpPr>
          <p:cNvPr id="8" name="Content Placeholder 7"/>
          <p:cNvSpPr>
            <a:spLocks noGrp="1"/>
          </p:cNvSpPr>
          <p:nvPr>
            <p:ph idx="1"/>
          </p:nvPr>
        </p:nvSpPr>
        <p:spPr/>
        <p:txBody>
          <a:bodyPr>
            <a:normAutofit fontScale="85000" lnSpcReduction="20000"/>
          </a:bodyPr>
          <a:lstStyle/>
          <a:p>
            <a:r>
              <a:rPr lang="en-US" dirty="0"/>
              <a:t>Feedback-generation </a:t>
            </a:r>
            <a:r>
              <a:rPr lang="en-US" dirty="0" smtClean="0"/>
              <a:t>tools</a:t>
            </a:r>
          </a:p>
          <a:p>
            <a:pPr lvl="1"/>
            <a:r>
              <a:rPr lang="en-US" dirty="0"/>
              <a:t>A</a:t>
            </a:r>
            <a:r>
              <a:rPr lang="en-US" dirty="0" smtClean="0"/>
              <a:t>llow </a:t>
            </a:r>
            <a:r>
              <a:rPr lang="en-US" dirty="0"/>
              <a:t>students to </a:t>
            </a:r>
            <a:r>
              <a:rPr lang="en-US" dirty="0" smtClean="0"/>
              <a:t>suggest interesting </a:t>
            </a:r>
            <a:r>
              <a:rPr lang="en-US" dirty="0"/>
              <a:t>or problematic </a:t>
            </a:r>
            <a:r>
              <a:rPr lang="en-US" dirty="0" smtClean="0"/>
              <a:t>topics</a:t>
            </a:r>
            <a:endParaRPr lang="en-US" dirty="0"/>
          </a:p>
          <a:p>
            <a:r>
              <a:rPr lang="en-US" dirty="0"/>
              <a:t>Rank-order voting </a:t>
            </a:r>
            <a:r>
              <a:rPr lang="en-US" dirty="0" smtClean="0"/>
              <a:t>tools</a:t>
            </a:r>
          </a:p>
          <a:p>
            <a:pPr lvl="1"/>
            <a:r>
              <a:rPr lang="en-US" dirty="0"/>
              <a:t>M</a:t>
            </a:r>
            <a:r>
              <a:rPr lang="en-US" dirty="0" smtClean="0"/>
              <a:t>easure </a:t>
            </a:r>
            <a:r>
              <a:rPr lang="en-US" dirty="0"/>
              <a:t>student interest in </a:t>
            </a:r>
            <a:r>
              <a:rPr lang="en-US" dirty="0" smtClean="0"/>
              <a:t>real-time</a:t>
            </a:r>
            <a:endParaRPr lang="en-US" dirty="0"/>
          </a:p>
          <a:p>
            <a:r>
              <a:rPr lang="en-US" dirty="0"/>
              <a:t>PowerPoint </a:t>
            </a:r>
            <a:r>
              <a:rPr lang="en-US" dirty="0" smtClean="0"/>
              <a:t>integration &amp; commenting</a:t>
            </a:r>
          </a:p>
          <a:p>
            <a:pPr lvl="1"/>
            <a:r>
              <a:rPr lang="en-US" dirty="0"/>
              <a:t>A</a:t>
            </a:r>
            <a:r>
              <a:rPr lang="en-US" dirty="0" smtClean="0"/>
              <a:t>llow </a:t>
            </a:r>
            <a:r>
              <a:rPr lang="en-US" dirty="0"/>
              <a:t>anonymous backchannel comments with minimal </a:t>
            </a:r>
            <a:r>
              <a:rPr lang="en-US" dirty="0" smtClean="0"/>
              <a:t>intrusion</a:t>
            </a:r>
          </a:p>
          <a:p>
            <a:r>
              <a:rPr lang="en-US" dirty="0" smtClean="0"/>
              <a:t>Quick-survey (and/or "Pop-quiz") tools</a:t>
            </a:r>
          </a:p>
          <a:p>
            <a:pPr lvl="1"/>
            <a:r>
              <a:rPr lang="en-US" dirty="0"/>
              <a:t>M</a:t>
            </a:r>
            <a:r>
              <a:rPr lang="en-US" dirty="0" smtClean="0"/>
              <a:t>easure/verify understanding of material</a:t>
            </a:r>
          </a:p>
          <a:p>
            <a:r>
              <a:rPr lang="en-US" dirty="0" smtClean="0"/>
              <a:t>Multimedia integration</a:t>
            </a:r>
          </a:p>
          <a:p>
            <a:pPr lvl="1"/>
            <a:r>
              <a:rPr lang="en-US" dirty="0" smtClean="0"/>
              <a:t>e.g</a:t>
            </a:r>
            <a:r>
              <a:rPr lang="en-US" dirty="0"/>
              <a:t>., streaming video for distance education or remote </a:t>
            </a:r>
            <a:r>
              <a:rPr lang="en-US" dirty="0" smtClean="0"/>
              <a:t>participants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13</a:t>
            </a:fld>
            <a:endParaRPr lang="en-US"/>
          </a:p>
        </p:txBody>
      </p:sp>
    </p:spTree>
    <p:extLst>
      <p:ext uri="{BB962C8B-B14F-4D97-AF65-F5344CB8AC3E}">
        <p14:creationId xmlns:p14="http://schemas.microsoft.com/office/powerpoint/2010/main" val="39326425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Methods to Personalize a Class</a:t>
            </a:r>
            <a:endParaRPr lang="en-US" dirty="0"/>
          </a:p>
        </p:txBody>
      </p:sp>
      <p:sp>
        <p:nvSpPr>
          <p:cNvPr id="8" name="Content Placeholder 7"/>
          <p:cNvSpPr>
            <a:spLocks noGrp="1"/>
          </p:cNvSpPr>
          <p:nvPr>
            <p:ph idx="1"/>
          </p:nvPr>
        </p:nvSpPr>
        <p:spPr/>
        <p:txBody>
          <a:bodyPr>
            <a:normAutofit lnSpcReduction="10000"/>
          </a:bodyPr>
          <a:lstStyle/>
          <a:p>
            <a:r>
              <a:rPr lang="en-US" dirty="0" smtClean="0"/>
              <a:t>Students democratically select grading instruments</a:t>
            </a:r>
          </a:p>
          <a:p>
            <a:r>
              <a:rPr lang="en-US" dirty="0" smtClean="0"/>
              <a:t>Students democratically select exam dates/deadlines</a:t>
            </a:r>
          </a:p>
          <a:p>
            <a:r>
              <a:rPr lang="en-US" dirty="0" smtClean="0"/>
              <a:t>Daily “attendance questions” </a:t>
            </a:r>
            <a:r>
              <a:rPr lang="en-US" dirty="0" smtClean="0">
                <a:solidFill>
                  <a:schemeClr val="bg1">
                    <a:lumMod val="75000"/>
                  </a:schemeClr>
                </a:solidFill>
              </a:rPr>
              <a:t>(demographic data)</a:t>
            </a:r>
          </a:p>
          <a:p>
            <a:pPr lvl="1"/>
            <a:r>
              <a:rPr lang="en-US" dirty="0" smtClean="0"/>
              <a:t>L01/L02: “Ideal Employer” and “Brand Champion” firm</a:t>
            </a:r>
          </a:p>
          <a:p>
            <a:r>
              <a:rPr lang="en-US" dirty="0" smtClean="0"/>
              <a:t>Personalized nameplates </a:t>
            </a:r>
            <a:r>
              <a:rPr lang="en-US" dirty="0" smtClean="0">
                <a:solidFill>
                  <a:schemeClr val="bg1">
                    <a:lumMod val="75000"/>
                  </a:schemeClr>
                </a:solidFill>
              </a:rPr>
              <a:t>(with above logos)</a:t>
            </a:r>
          </a:p>
          <a:p>
            <a:r>
              <a:rPr lang="en-US" dirty="0" smtClean="0"/>
              <a:t>$1200 Ideas: Value-added “life advice”</a:t>
            </a:r>
          </a:p>
          <a:p>
            <a:pPr lvl="1"/>
            <a:r>
              <a:rPr lang="en-US" dirty="0" smtClean="0"/>
              <a:t>$1200 = Value of a UNO class period with 50 students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14</a:t>
            </a:fld>
            <a:endParaRPr lang="en-US"/>
          </a:p>
        </p:txBody>
      </p:sp>
    </p:spTree>
    <p:extLst>
      <p:ext uri="{BB962C8B-B14F-4D97-AF65-F5344CB8AC3E}">
        <p14:creationId xmlns:p14="http://schemas.microsoft.com/office/powerpoint/2010/main" val="37042038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$1200 Idea: Interview Differentiation</a:t>
            </a:r>
            <a:endParaRPr lang="en-US" dirty="0"/>
          </a:p>
        </p:txBody>
      </p:sp>
      <p:sp>
        <p:nvSpPr>
          <p:cNvPr id="3" name="Content Placeholder 2"/>
          <p:cNvSpPr>
            <a:spLocks noGrp="1"/>
          </p:cNvSpPr>
          <p:nvPr>
            <p:ph idx="1"/>
          </p:nvPr>
        </p:nvSpPr>
        <p:spPr/>
        <p:txBody>
          <a:bodyPr>
            <a:normAutofit lnSpcReduction="10000"/>
          </a:bodyPr>
          <a:lstStyle/>
          <a:p>
            <a:r>
              <a:rPr lang="en-US" dirty="0"/>
              <a:t>Reeves’ “Unique Selling </a:t>
            </a:r>
            <a:r>
              <a:rPr lang="en-US" dirty="0" smtClean="0"/>
              <a:t>Proposition (USP)”</a:t>
            </a:r>
            <a:endParaRPr lang="en-US" dirty="0"/>
          </a:p>
          <a:p>
            <a:r>
              <a:rPr lang="en-US" dirty="0" smtClean="0"/>
              <a:t>Opening interview question: “Tell me about yourself”</a:t>
            </a:r>
          </a:p>
          <a:p>
            <a:pPr lvl="1"/>
            <a:r>
              <a:rPr lang="en-US" dirty="0" smtClean="0"/>
              <a:t>HAVE A WELL-PREPARED ANSWER!</a:t>
            </a:r>
          </a:p>
          <a:p>
            <a:pPr lvl="2"/>
            <a:r>
              <a:rPr lang="en-US" dirty="0" smtClean="0"/>
              <a:t>Compelling, focusing on </a:t>
            </a:r>
            <a:r>
              <a:rPr lang="en-US" u="sng" dirty="0" smtClean="0"/>
              <a:t>demonstrated</a:t>
            </a:r>
            <a:r>
              <a:rPr lang="en-US" dirty="0" smtClean="0"/>
              <a:t> benefits!</a:t>
            </a:r>
          </a:p>
          <a:p>
            <a:pPr lvl="2"/>
            <a:r>
              <a:rPr lang="en-US" dirty="0" smtClean="0"/>
              <a:t>NO LONGER than 60 seconds!</a:t>
            </a:r>
          </a:p>
          <a:p>
            <a:r>
              <a:rPr lang="en-US" dirty="0" smtClean="0"/>
              <a:t>Diller’s USP: “I create SOMETHING out of NOTHING!”</a:t>
            </a:r>
          </a:p>
          <a:p>
            <a:pPr lvl="1"/>
            <a:r>
              <a:rPr lang="en-US" dirty="0" smtClean="0"/>
              <a:t>Quickly turn mismanaged assets into strategic advantages</a:t>
            </a:r>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15</a:t>
            </a:fld>
            <a:endParaRPr lang="en-US"/>
          </a:p>
        </p:txBody>
      </p:sp>
    </p:spTree>
    <p:extLst>
      <p:ext uri="{BB962C8B-B14F-4D97-AF65-F5344CB8AC3E}">
        <p14:creationId xmlns:p14="http://schemas.microsoft.com/office/powerpoint/2010/main" val="1421578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Innovation Exercise</a:t>
            </a:r>
            <a:endParaRPr lang="en-US" dirty="0"/>
          </a:p>
        </p:txBody>
      </p:sp>
      <p:sp>
        <p:nvSpPr>
          <p:cNvPr id="3" name="Content Placeholder 2"/>
          <p:cNvSpPr>
            <a:spLocks noGrp="1"/>
          </p:cNvSpPr>
          <p:nvPr>
            <p:ph idx="1"/>
          </p:nvPr>
        </p:nvSpPr>
        <p:spPr/>
        <p:txBody>
          <a:bodyPr/>
          <a:lstStyle/>
          <a:p>
            <a:r>
              <a:rPr lang="en-US" dirty="0" smtClean="0"/>
              <a:t>“Diagram a process’ steps for a minion”</a:t>
            </a:r>
          </a:p>
          <a:p>
            <a:r>
              <a:rPr lang="en-US" dirty="0" smtClean="0"/>
              <a:t>Collect diagrams and re-distribute to class</a:t>
            </a:r>
          </a:p>
          <a:p>
            <a:r>
              <a:rPr lang="en-US" dirty="0" smtClean="0"/>
              <a:t>Have students IMPROVE another’s diagram</a:t>
            </a:r>
          </a:p>
          <a:p>
            <a:r>
              <a:rPr lang="en-US" dirty="0" smtClean="0"/>
              <a:t>Collect diagrams, re-distribute to ORIGINAL “owner”</a:t>
            </a:r>
          </a:p>
          <a:p>
            <a:r>
              <a:rPr lang="en-US" dirty="0" smtClean="0"/>
              <a:t>Have students INCORPORATE the improvements</a:t>
            </a:r>
          </a:p>
          <a:p>
            <a:r>
              <a:rPr lang="en-US" dirty="0" smtClean="0"/>
              <a:t>Form working groups to discuss PROCESS innovations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16</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155" y="1309959"/>
            <a:ext cx="1150645" cy="1371600"/>
          </a:xfrm>
          <a:prstGeom prst="rect">
            <a:avLst/>
          </a:prstGeom>
        </p:spPr>
      </p:pic>
    </p:spTree>
    <p:extLst>
      <p:ext uri="{BB962C8B-B14F-4D97-AF65-F5344CB8AC3E}">
        <p14:creationId xmlns:p14="http://schemas.microsoft.com/office/powerpoint/2010/main" val="1744029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PRACTICAL Collaborative Process</a:t>
            </a:r>
            <a:endParaRPr lang="en-US" dirty="0"/>
          </a:p>
        </p:txBody>
      </p:sp>
      <p:pic>
        <p:nvPicPr>
          <p:cNvPr id="7" name="Content Placeholder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988809" y="1316038"/>
            <a:ext cx="3166382" cy="3409950"/>
          </a:xfrm>
        </p:spPr>
      </p:pic>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17</a:t>
            </a:fld>
            <a:endParaRPr lang="en-US"/>
          </a:p>
        </p:txBody>
      </p:sp>
    </p:spTree>
    <p:extLst>
      <p:ext uri="{BB962C8B-B14F-4D97-AF65-F5344CB8AC3E}">
        <p14:creationId xmlns:p14="http://schemas.microsoft.com/office/powerpoint/2010/main" val="905395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Importance Of History</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18</a:t>
            </a:fld>
            <a:endParaRPr lang="en-US"/>
          </a:p>
        </p:txBody>
      </p:sp>
      <p:sp>
        <p:nvSpPr>
          <p:cNvPr id="9" name="TextBox 8"/>
          <p:cNvSpPr txBox="1"/>
          <p:nvPr/>
        </p:nvSpPr>
        <p:spPr>
          <a:xfrm>
            <a:off x="6323162" y="4361236"/>
            <a:ext cx="2171551" cy="369332"/>
          </a:xfrm>
          <a:prstGeom prst="rect">
            <a:avLst/>
          </a:prstGeom>
          <a:noFill/>
        </p:spPr>
        <p:txBody>
          <a:bodyPr wrap="square" rtlCol="0">
            <a:spAutoFit/>
          </a:bodyPr>
          <a:lstStyle/>
          <a:p>
            <a:pPr algn="r"/>
            <a:r>
              <a:rPr lang="en-US" dirty="0" smtClean="0">
                <a:solidFill>
                  <a:srgbClr val="FF0000"/>
                </a:solidFill>
                <a:hlinkClick r:id="rId2" action="ppaction://hlinksldjump"/>
              </a:rPr>
              <a:t>[BACK TO TOPIC LIST]</a:t>
            </a:r>
            <a:endParaRPr lang="en-US" dirty="0">
              <a:solidFill>
                <a:srgbClr val="FF0000"/>
              </a:solidFill>
            </a:endParaRPr>
          </a:p>
        </p:txBody>
      </p:sp>
    </p:spTree>
    <p:extLst>
      <p:ext uri="{BB962C8B-B14F-4D97-AF65-F5344CB8AC3E}">
        <p14:creationId xmlns:p14="http://schemas.microsoft.com/office/powerpoint/2010/main" val="1307135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High School Challenge</a:t>
            </a:r>
            <a:endParaRPr lang="en-US" dirty="0"/>
          </a:p>
        </p:txBody>
      </p:sp>
      <p:sp>
        <p:nvSpPr>
          <p:cNvPr id="3" name="Content Placeholder 2"/>
          <p:cNvSpPr>
            <a:spLocks noGrp="1"/>
          </p:cNvSpPr>
          <p:nvPr>
            <p:ph idx="1"/>
          </p:nvPr>
        </p:nvSpPr>
        <p:spPr/>
        <p:txBody>
          <a:bodyPr/>
          <a:lstStyle/>
          <a:p>
            <a:r>
              <a:rPr lang="en-US" dirty="0" smtClean="0"/>
              <a:t>“You’re highly intelligent, socially gifted, capable of achieving ANY goal… but every day, before you rest on your laurels, simply ask yourself:</a:t>
            </a:r>
          </a:p>
          <a:p>
            <a:pPr marL="457200" lvl="1" indent="0">
              <a:buNone/>
            </a:pPr>
            <a:r>
              <a:rPr lang="en-US" dirty="0" smtClean="0"/>
              <a:t>	‘</a:t>
            </a:r>
            <a:r>
              <a:rPr lang="en-US" i="1" dirty="0" smtClean="0"/>
              <a:t>How much of the world could you re-build</a:t>
            </a:r>
            <a:r>
              <a:rPr lang="en-US" dirty="0" smtClean="0"/>
              <a:t>?’</a:t>
            </a:r>
          </a:p>
          <a:p>
            <a:pPr marL="346075" lvl="1" indent="-346075">
              <a:buNone/>
            </a:pPr>
            <a:r>
              <a:rPr lang="en-US" sz="2800" dirty="0" smtClean="0"/>
              <a:t>	You must keep learning. You must continually evolve. Only then, will you ever truly be an asset to society.”</a:t>
            </a:r>
          </a:p>
          <a:p>
            <a:pPr marL="346075" lvl="1" indent="-346075">
              <a:buNone/>
            </a:pPr>
            <a:r>
              <a:rPr lang="en-US" sz="2800" dirty="0"/>
              <a:t>	</a:t>
            </a:r>
            <a:r>
              <a:rPr lang="en-US" sz="2800" dirty="0" smtClean="0"/>
              <a:t>		— James M. </a:t>
            </a:r>
            <a:r>
              <a:rPr lang="en-US" sz="2800" dirty="0" err="1" smtClean="0"/>
              <a:t>Warford</a:t>
            </a:r>
            <a:r>
              <a:rPr lang="en-US" sz="2800" dirty="0" smtClean="0"/>
              <a:t> (May 30, 1987 @ 1:00 PM)</a:t>
            </a:r>
            <a:endParaRPr lang="en-US" sz="2800"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19</a:t>
            </a:fld>
            <a:endParaRPr lang="en-US"/>
          </a:p>
        </p:txBody>
      </p:sp>
    </p:spTree>
    <p:extLst>
      <p:ext uri="{BB962C8B-B14F-4D97-AF65-F5344CB8AC3E}">
        <p14:creationId xmlns:p14="http://schemas.microsoft.com/office/powerpoint/2010/main" val="2515572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Diller: “Renaissance Man-in-training”</a:t>
            </a:r>
            <a:endParaRPr lang="en-US" dirty="0"/>
          </a:p>
        </p:txBody>
      </p:sp>
      <p:sp>
        <p:nvSpPr>
          <p:cNvPr id="7" name="Content Placeholder 6"/>
          <p:cNvSpPr>
            <a:spLocks noGrp="1"/>
          </p:cNvSpPr>
          <p:nvPr>
            <p:ph sz="half" idx="1"/>
          </p:nvPr>
        </p:nvSpPr>
        <p:spPr>
          <a:xfrm>
            <a:off x="457199" y="1316051"/>
            <a:ext cx="5382491" cy="3435411"/>
          </a:xfrm>
        </p:spPr>
        <p:txBody>
          <a:bodyPr>
            <a:normAutofit fontScale="62500" lnSpcReduction="20000"/>
          </a:bodyPr>
          <a:lstStyle/>
          <a:p>
            <a:r>
              <a:rPr lang="en-US" b="1" dirty="0" smtClean="0"/>
              <a:t>Education</a:t>
            </a:r>
          </a:p>
          <a:p>
            <a:pPr lvl="1"/>
            <a:r>
              <a:rPr lang="en-US" sz="2900" dirty="0" smtClean="0"/>
              <a:t>Ph.D. (MIS &amp; Social Psych)		Univ. of Arizona</a:t>
            </a:r>
          </a:p>
          <a:p>
            <a:pPr lvl="1"/>
            <a:r>
              <a:rPr lang="en-US" sz="2900" dirty="0" smtClean="0"/>
              <a:t>MS-DIS (SCM &amp; IT)			Univ. of Florida</a:t>
            </a:r>
          </a:p>
          <a:p>
            <a:pPr lvl="1"/>
            <a:r>
              <a:rPr lang="en-US" sz="2900" dirty="0" smtClean="0"/>
              <a:t>MBA (E-Com &amp; Marketing)	Univ. of Florida</a:t>
            </a:r>
          </a:p>
          <a:p>
            <a:pPr lvl="1"/>
            <a:r>
              <a:rPr lang="en-US" sz="2900" dirty="0" smtClean="0"/>
              <a:t>BS (Advertising)				Univ. of Florida</a:t>
            </a:r>
          </a:p>
          <a:p>
            <a:r>
              <a:rPr lang="en-US" b="1" dirty="0" smtClean="0"/>
              <a:t>Expertise &amp; Training</a:t>
            </a:r>
          </a:p>
          <a:p>
            <a:pPr lvl="1"/>
            <a:r>
              <a:rPr lang="en-US" sz="2900" dirty="0" smtClean="0"/>
              <a:t>Collaboration, Strategic Planning, &amp; Facilitation</a:t>
            </a:r>
          </a:p>
          <a:p>
            <a:pPr lvl="1"/>
            <a:r>
              <a:rPr lang="en-US" sz="2900" dirty="0" smtClean="0"/>
              <a:t>Advertising, Marketing, PR/IR, &amp; IT Mgmt.</a:t>
            </a:r>
          </a:p>
          <a:p>
            <a:pPr lvl="1"/>
            <a:r>
              <a:rPr lang="en-US" sz="2900" dirty="0" smtClean="0"/>
              <a:t>Performance (Music, Theater &amp; TV/Film)</a:t>
            </a:r>
          </a:p>
          <a:p>
            <a:r>
              <a:rPr lang="en-US" b="1" dirty="0" smtClean="0"/>
              <a:t>Industry Experience</a:t>
            </a:r>
          </a:p>
          <a:p>
            <a:pPr lvl="1"/>
            <a:r>
              <a:rPr lang="en-US" sz="2900" dirty="0" smtClean="0"/>
              <a:t>Telecommunications (Wireline &amp; Wireless)</a:t>
            </a:r>
          </a:p>
          <a:p>
            <a:pPr lvl="1"/>
            <a:r>
              <a:rPr lang="en-US" sz="2900" dirty="0" smtClean="0"/>
              <a:t>Journalism, Government, Military, &amp; Education</a:t>
            </a:r>
            <a:endParaRPr lang="en-US" sz="2900" dirty="0"/>
          </a:p>
        </p:txBody>
      </p:sp>
      <p:sp>
        <p:nvSpPr>
          <p:cNvPr id="14" name="Content Placeholder 13"/>
          <p:cNvSpPr>
            <a:spLocks noGrp="1"/>
          </p:cNvSpPr>
          <p:nvPr>
            <p:ph sz="half" idx="2"/>
          </p:nvPr>
        </p:nvSpPr>
        <p:spPr>
          <a:xfrm>
            <a:off x="5950527" y="1316051"/>
            <a:ext cx="2736271" cy="3435411"/>
          </a:xfrm>
          <a:solidFill>
            <a:schemeClr val="bg1">
              <a:lumMod val="85000"/>
            </a:schemeClr>
          </a:solidFill>
        </p:spPr>
        <p:txBody>
          <a:bodyPr lIns="182880" tIns="182880" rIns="182880" bIns="182880">
            <a:normAutofit fontScale="62500" lnSpcReduction="20000"/>
          </a:bodyPr>
          <a:lstStyle/>
          <a:p>
            <a:pPr marL="0" indent="0">
              <a:buNone/>
            </a:pPr>
            <a:r>
              <a:rPr lang="en-US" dirty="0" smtClean="0"/>
              <a:t>THE POLYMATH IDEAL:</a:t>
            </a:r>
          </a:p>
          <a:p>
            <a:pPr marL="457200" indent="-228600"/>
            <a:r>
              <a:rPr lang="en-US" sz="2600" dirty="0" smtClean="0"/>
              <a:t>Science</a:t>
            </a:r>
          </a:p>
          <a:p>
            <a:pPr marL="457200" indent="-228600"/>
            <a:r>
              <a:rPr lang="en-US" sz="2600" dirty="0" smtClean="0"/>
              <a:t>Philosophy</a:t>
            </a:r>
          </a:p>
          <a:p>
            <a:pPr marL="457200" indent="-228600"/>
            <a:r>
              <a:rPr lang="en-US" sz="2600" dirty="0" smtClean="0"/>
              <a:t>Theology</a:t>
            </a:r>
          </a:p>
          <a:p>
            <a:pPr marL="457200" indent="-228600"/>
            <a:r>
              <a:rPr lang="en-US" sz="2600" dirty="0" smtClean="0"/>
              <a:t>Humanity</a:t>
            </a:r>
            <a:endParaRPr lang="en-US" sz="2600" dirty="0"/>
          </a:p>
          <a:p>
            <a:pPr marL="457200" indent="-228600">
              <a:buNone/>
            </a:pPr>
            <a:endParaRPr lang="en-US" sz="2600" dirty="0"/>
          </a:p>
          <a:p>
            <a:pPr marL="457200" indent="-457200">
              <a:buNone/>
            </a:pPr>
            <a:r>
              <a:rPr lang="en-US" dirty="0" smtClean="0"/>
              <a:t>UNIVERSAL SKILL SET:</a:t>
            </a:r>
          </a:p>
          <a:p>
            <a:pPr marL="457200" indent="-228600"/>
            <a:r>
              <a:rPr lang="en-US" sz="2600" dirty="0" smtClean="0"/>
              <a:t>Athletics &amp; Medicine</a:t>
            </a:r>
          </a:p>
          <a:p>
            <a:pPr marL="457200" indent="-228600"/>
            <a:r>
              <a:rPr lang="en-US" sz="2600" dirty="0" smtClean="0"/>
              <a:t>Art, Writing, &amp; Music</a:t>
            </a:r>
          </a:p>
          <a:p>
            <a:pPr marL="457200" indent="-228600"/>
            <a:r>
              <a:rPr lang="en-US" sz="2600" dirty="0" smtClean="0"/>
              <a:t>Cooking &amp; Socializing</a:t>
            </a:r>
          </a:p>
          <a:p>
            <a:pPr marL="457200" indent="-228600"/>
            <a:r>
              <a:rPr lang="en-US" sz="2600" dirty="0" smtClean="0"/>
              <a:t>Planning &amp; Execution</a:t>
            </a:r>
          </a:p>
          <a:p>
            <a:pPr marL="457200" indent="-228600"/>
            <a:r>
              <a:rPr lang="en-US" sz="2600" dirty="0" smtClean="0"/>
              <a:t>SPREZZATURA!</a:t>
            </a:r>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pPr/>
              <a:t>2</a:t>
            </a:fld>
            <a:endParaRPr lang="en-US"/>
          </a:p>
        </p:txBody>
      </p:sp>
      <p:sp>
        <p:nvSpPr>
          <p:cNvPr id="4" name="Date Placeholder 3"/>
          <p:cNvSpPr>
            <a:spLocks noGrp="1"/>
          </p:cNvSpPr>
          <p:nvPr>
            <p:ph type="dt" sz="half" idx="10"/>
          </p:nvPr>
        </p:nvSpPr>
        <p:spPr>
          <a:xfrm>
            <a:off x="457200" y="4835631"/>
            <a:ext cx="2133600" cy="182880"/>
          </a:xfrm>
        </p:spPr>
        <p:txBody>
          <a:bodyPr/>
          <a:lstStyle/>
          <a:p>
            <a:r>
              <a:rPr lang="en-US" dirty="0" smtClean="0"/>
              <a:t>06 March 2015</a:t>
            </a:r>
            <a:endParaRPr lang="en-US" dirty="0"/>
          </a:p>
        </p:txBody>
      </p:sp>
    </p:spTree>
    <p:extLst>
      <p:ext uri="{BB962C8B-B14F-4D97-AF65-F5344CB8AC3E}">
        <p14:creationId xmlns:p14="http://schemas.microsoft.com/office/powerpoint/2010/main" val="37996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Undergraduate Experience</a:t>
            </a:r>
            <a:endParaRPr lang="en-US" dirty="0"/>
          </a:p>
        </p:txBody>
      </p:sp>
      <p:sp>
        <p:nvSpPr>
          <p:cNvPr id="3" name="Content Placeholder 2"/>
          <p:cNvSpPr>
            <a:spLocks noGrp="1"/>
          </p:cNvSpPr>
          <p:nvPr>
            <p:ph idx="1"/>
          </p:nvPr>
        </p:nvSpPr>
        <p:spPr/>
        <p:txBody>
          <a:bodyPr>
            <a:normAutofit/>
          </a:bodyPr>
          <a:lstStyle/>
          <a:p>
            <a:r>
              <a:rPr lang="en-US" dirty="0"/>
              <a:t>My educational objective: </a:t>
            </a:r>
            <a:r>
              <a:rPr lang="en-US" dirty="0" smtClean="0"/>
              <a:t>Become a polymath</a:t>
            </a:r>
          </a:p>
          <a:p>
            <a:pPr lvl="1"/>
            <a:r>
              <a:rPr lang="en-US" dirty="0" smtClean="0"/>
              <a:t>HIGHLY-involved on campus (athletics, fraternity, events)</a:t>
            </a:r>
          </a:p>
          <a:p>
            <a:pPr lvl="1"/>
            <a:r>
              <a:rPr lang="en-US" dirty="0" smtClean="0"/>
              <a:t>DIVERSE curriculum choices (CS, meteorology, business)</a:t>
            </a:r>
            <a:endParaRPr lang="en-US" dirty="0"/>
          </a:p>
          <a:p>
            <a:r>
              <a:rPr lang="en-US" dirty="0" smtClean="0"/>
              <a:t>My </a:t>
            </a:r>
            <a:r>
              <a:rPr lang="en-US" dirty="0"/>
              <a:t>i</a:t>
            </a:r>
            <a:r>
              <a:rPr lang="en-US" dirty="0" smtClean="0"/>
              <a:t>nitial focus: Improve writing </a:t>
            </a:r>
            <a:r>
              <a:rPr lang="en-US" dirty="0"/>
              <a:t>s</a:t>
            </a:r>
            <a:r>
              <a:rPr lang="en-US" dirty="0" smtClean="0"/>
              <a:t>kill! (Journalism)</a:t>
            </a:r>
          </a:p>
          <a:p>
            <a:pPr lvl="1"/>
            <a:r>
              <a:rPr lang="en-US" dirty="0" smtClean="0"/>
              <a:t>Unintended consequence: Mathematics skills declined</a:t>
            </a:r>
          </a:p>
          <a:p>
            <a:r>
              <a:rPr lang="en-US" dirty="0" smtClean="0"/>
              <a:t>2</a:t>
            </a:r>
            <a:r>
              <a:rPr lang="en-US" baseline="30000" dirty="0" smtClean="0"/>
              <a:t>nd</a:t>
            </a:r>
            <a:r>
              <a:rPr lang="en-US" dirty="0"/>
              <a:t>-</a:t>
            </a:r>
            <a:r>
              <a:rPr lang="en-US" dirty="0" smtClean="0"/>
              <a:t>year epiphany (after earning a “D” and a “C”):</a:t>
            </a:r>
          </a:p>
          <a:p>
            <a:pPr lvl="1"/>
            <a:r>
              <a:rPr lang="en-US" dirty="0"/>
              <a:t>W</a:t>
            </a:r>
            <a:r>
              <a:rPr lang="en-US" dirty="0" smtClean="0"/>
              <a:t>riting was okay, my knowledge of history was AWFUL!</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20</a:t>
            </a:fld>
            <a:endParaRPr lang="en-US"/>
          </a:p>
        </p:txBody>
      </p:sp>
    </p:spTree>
    <p:extLst>
      <p:ext uri="{BB962C8B-B14F-4D97-AF65-F5344CB8AC3E}">
        <p14:creationId xmlns:p14="http://schemas.microsoft.com/office/powerpoint/2010/main" val="95549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Undergraduate Epiphany</a:t>
            </a:r>
            <a:endParaRPr lang="en-US" dirty="0"/>
          </a:p>
        </p:txBody>
      </p:sp>
      <p:sp>
        <p:nvSpPr>
          <p:cNvPr id="3" name="Content Placeholder 2"/>
          <p:cNvSpPr>
            <a:spLocks noGrp="1"/>
          </p:cNvSpPr>
          <p:nvPr>
            <p:ph idx="1"/>
          </p:nvPr>
        </p:nvSpPr>
        <p:spPr/>
        <p:txBody>
          <a:bodyPr>
            <a:normAutofit/>
          </a:bodyPr>
          <a:lstStyle/>
          <a:p>
            <a:r>
              <a:rPr lang="en-US" dirty="0" smtClean="0"/>
              <a:t>“Your experience isn’t unusual. Most students aren’t able to LEARN from history, because our primary education system focuses on rote memory and recall for class success</a:t>
            </a:r>
            <a:r>
              <a:rPr lang="en-US" sz="2800" dirty="0" smtClean="0"/>
              <a:t>. </a:t>
            </a:r>
            <a:r>
              <a:rPr lang="en-US" dirty="0" smtClean="0"/>
              <a:t>To be a great student of history, you must UNDERSTAND and ANALYZE past events IN CONTEXT to be able to APPLY them to the present.</a:t>
            </a:r>
            <a:r>
              <a:rPr lang="en-US" sz="2800" dirty="0" smtClean="0"/>
              <a:t>”</a:t>
            </a:r>
          </a:p>
          <a:p>
            <a:pPr marL="346075" lvl="1" indent="-346075">
              <a:buNone/>
            </a:pPr>
            <a:r>
              <a:rPr lang="en-US" sz="2800" dirty="0"/>
              <a:t>	</a:t>
            </a:r>
            <a:r>
              <a:rPr lang="en-US" sz="2800" dirty="0" smtClean="0"/>
              <a:t>		— Augustus M. Burns (May 4, 1989 @ 4:00 PM)</a:t>
            </a:r>
            <a:endParaRPr lang="en-US" sz="2800"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21</a:t>
            </a:fld>
            <a:endParaRPr lang="en-US"/>
          </a:p>
        </p:txBody>
      </p:sp>
    </p:spTree>
    <p:extLst>
      <p:ext uri="{BB962C8B-B14F-4D97-AF65-F5344CB8AC3E}">
        <p14:creationId xmlns:p14="http://schemas.microsoft.com/office/powerpoint/2010/main" val="3748444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Undergraduate Challenge</a:t>
            </a:r>
            <a:endParaRPr lang="en-US" dirty="0"/>
          </a:p>
        </p:txBody>
      </p:sp>
      <p:sp>
        <p:nvSpPr>
          <p:cNvPr id="3" name="Content Placeholder 2"/>
          <p:cNvSpPr>
            <a:spLocks noGrp="1"/>
          </p:cNvSpPr>
          <p:nvPr>
            <p:ph idx="1"/>
          </p:nvPr>
        </p:nvSpPr>
        <p:spPr/>
        <p:txBody>
          <a:bodyPr>
            <a:normAutofit/>
          </a:bodyPr>
          <a:lstStyle/>
          <a:p>
            <a:r>
              <a:rPr lang="en-US" dirty="0" smtClean="0"/>
              <a:t>“I recommend that you start CONTEXTUALIZING history – associating it with something you really like. </a:t>
            </a:r>
            <a:br>
              <a:rPr lang="en-US" dirty="0" smtClean="0"/>
            </a:br>
            <a:r>
              <a:rPr lang="en-US" dirty="0" smtClean="0"/>
              <a:t>Take your favorite hobby and begin to learn the dates of important events in that arena… then, start re-learning your US and world history </a:t>
            </a:r>
            <a:r>
              <a:rPr lang="en-US" u="sng" dirty="0" smtClean="0"/>
              <a:t>as they relate to your hobby</a:t>
            </a:r>
            <a:r>
              <a:rPr lang="en-US" dirty="0" smtClean="0"/>
              <a:t>!</a:t>
            </a:r>
            <a:r>
              <a:rPr lang="en-US" sz="2800" dirty="0" smtClean="0"/>
              <a:t>”</a:t>
            </a:r>
          </a:p>
          <a:p>
            <a:pPr marL="346075" lvl="1" indent="-346075">
              <a:buNone/>
            </a:pPr>
            <a:r>
              <a:rPr lang="en-US" sz="2800" dirty="0"/>
              <a:t>	</a:t>
            </a:r>
            <a:r>
              <a:rPr lang="en-US" sz="2800" dirty="0" smtClean="0"/>
              <a:t>		— Augustus M. Burns (May 4, 1989 @ 4:02 PM)</a:t>
            </a:r>
            <a:endParaRPr lang="en-US" sz="2800"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22</a:t>
            </a:fld>
            <a:endParaRPr lang="en-US"/>
          </a:p>
        </p:txBody>
      </p:sp>
    </p:spTree>
    <p:extLst>
      <p:ext uri="{BB962C8B-B14F-4D97-AF65-F5344CB8AC3E}">
        <p14:creationId xmlns:p14="http://schemas.microsoft.com/office/powerpoint/2010/main" val="2513768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Year 1457 in Review</a:t>
            </a:r>
            <a:endParaRPr lang="en-US" dirty="0"/>
          </a:p>
        </p:txBody>
      </p:sp>
      <p:sp>
        <p:nvSpPr>
          <p:cNvPr id="8" name="Content Placeholder 7"/>
          <p:cNvSpPr>
            <a:spLocks noGrp="1"/>
          </p:cNvSpPr>
          <p:nvPr>
            <p:ph sz="half" idx="1"/>
          </p:nvPr>
        </p:nvSpPr>
        <p:spPr/>
        <p:txBody>
          <a:bodyPr/>
          <a:lstStyle/>
          <a:p>
            <a:r>
              <a:rPr lang="en-US" dirty="0" smtClean="0"/>
              <a:t>Military prohibited from playing golf in Scotland</a:t>
            </a:r>
            <a:endParaRPr lang="en-US" dirty="0"/>
          </a:p>
        </p:txBody>
      </p:sp>
      <p:sp>
        <p:nvSpPr>
          <p:cNvPr id="9" name="Content Placeholder 8"/>
          <p:cNvSpPr>
            <a:spLocks noGrp="1"/>
          </p:cNvSpPr>
          <p:nvPr>
            <p:ph sz="half" idx="2"/>
          </p:nvPr>
        </p:nvSpPr>
        <p:spPr/>
        <p:txBody>
          <a:bodyPr/>
          <a:lstStyle/>
          <a:p>
            <a:r>
              <a:rPr lang="en-US" dirty="0" smtClean="0"/>
              <a:t>Incas finish building </a:t>
            </a:r>
            <a:r>
              <a:rPr lang="en-US" dirty="0" err="1" smtClean="0"/>
              <a:t>Macchu</a:t>
            </a:r>
            <a:r>
              <a:rPr lang="en-US" dirty="0" smtClean="0"/>
              <a:t> Picchu (Peru)</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23</a:t>
            </a:fld>
            <a:endParaRPr lang="en-US"/>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67300" y="2379432"/>
            <a:ext cx="3200400" cy="2154118"/>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6300" y="2410691"/>
            <a:ext cx="3200400" cy="2122859"/>
          </a:xfrm>
          <a:prstGeom prst="rect">
            <a:avLst/>
          </a:prstGeom>
        </p:spPr>
      </p:pic>
    </p:spTree>
    <p:extLst>
      <p:ext uri="{BB962C8B-B14F-4D97-AF65-F5344CB8AC3E}">
        <p14:creationId xmlns:p14="http://schemas.microsoft.com/office/powerpoint/2010/main" val="39979110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Year 1957 in Review</a:t>
            </a:r>
            <a:endParaRPr lang="en-US" dirty="0"/>
          </a:p>
        </p:txBody>
      </p:sp>
      <p:sp>
        <p:nvSpPr>
          <p:cNvPr id="3" name="Content Placeholder 2"/>
          <p:cNvSpPr>
            <a:spLocks noGrp="1"/>
          </p:cNvSpPr>
          <p:nvPr>
            <p:ph sz="half" idx="1"/>
          </p:nvPr>
        </p:nvSpPr>
        <p:spPr/>
        <p:txBody>
          <a:bodyPr>
            <a:normAutofit/>
          </a:bodyPr>
          <a:lstStyle/>
          <a:p>
            <a:r>
              <a:rPr lang="en-US" dirty="0" smtClean="0"/>
              <a:t>Charlie </a:t>
            </a:r>
            <a:r>
              <a:rPr lang="en-US" dirty="0" err="1" smtClean="0"/>
              <a:t>Sifford</a:t>
            </a:r>
            <a:r>
              <a:rPr lang="en-US" dirty="0" smtClean="0"/>
              <a:t> wins on the PGA Tour (11/10)</a:t>
            </a:r>
          </a:p>
          <a:p>
            <a:pPr marL="0" indent="0">
              <a:buNone/>
            </a:pPr>
            <a:endParaRPr lang="en-US" dirty="0" smtClean="0"/>
          </a:p>
        </p:txBody>
      </p:sp>
      <p:sp>
        <p:nvSpPr>
          <p:cNvPr id="4" name="Content Placeholder 3"/>
          <p:cNvSpPr>
            <a:spLocks noGrp="1"/>
          </p:cNvSpPr>
          <p:nvPr>
            <p:ph sz="half" idx="2"/>
          </p:nvPr>
        </p:nvSpPr>
        <p:spPr/>
        <p:txBody>
          <a:bodyPr>
            <a:normAutofit/>
          </a:bodyPr>
          <a:lstStyle/>
          <a:p>
            <a:r>
              <a:rPr lang="en-US" dirty="0" smtClean="0"/>
              <a:t>Eisenhower’s 2</a:t>
            </a:r>
            <a:r>
              <a:rPr lang="en-US" baseline="30000" dirty="0" smtClean="0"/>
              <a:t>nd</a:t>
            </a:r>
            <a:r>
              <a:rPr lang="en-US" dirty="0" smtClean="0"/>
              <a:t> term</a:t>
            </a:r>
          </a:p>
          <a:p>
            <a:r>
              <a:rPr lang="en-US" dirty="0" smtClean="0"/>
              <a:t>Russia’s Sputnik 2: </a:t>
            </a:r>
            <a:br>
              <a:rPr lang="en-US" dirty="0" smtClean="0"/>
            </a:br>
            <a:r>
              <a:rPr lang="en-US" dirty="0" smtClean="0"/>
              <a:t>Dog orbits Earth </a:t>
            </a:r>
          </a:p>
          <a:p>
            <a:r>
              <a:rPr lang="en-US" dirty="0"/>
              <a:t>IBM FORTRAN launched</a:t>
            </a:r>
          </a:p>
          <a:p>
            <a:r>
              <a:rPr lang="en-US" dirty="0" smtClean="0"/>
              <a:t>Boeing 707 test flights</a:t>
            </a:r>
          </a:p>
          <a:p>
            <a:r>
              <a:rPr lang="en-US" dirty="0" smtClean="0"/>
              <a:t>Elvis / Frisbee / Beaver</a:t>
            </a:r>
            <a:endParaRPr lang="en-US" dirty="0"/>
          </a:p>
        </p:txBody>
      </p:sp>
      <p:sp>
        <p:nvSpPr>
          <p:cNvPr id="5" name="Date Placeholder 4"/>
          <p:cNvSpPr>
            <a:spLocks noGrp="1"/>
          </p:cNvSpPr>
          <p:nvPr>
            <p:ph type="dt" sz="half" idx="10"/>
          </p:nvPr>
        </p:nvSpPr>
        <p:spPr/>
        <p:txBody>
          <a:bodyPr/>
          <a:lstStyle/>
          <a:p>
            <a:r>
              <a:rPr lang="en-US" smtClean="0"/>
              <a:t>06 March 2015</a:t>
            </a:r>
            <a:endParaRPr lang="en-US" dirty="0"/>
          </a:p>
        </p:txBody>
      </p:sp>
      <p:sp>
        <p:nvSpPr>
          <p:cNvPr id="6" name="Footer Placeholder 5"/>
          <p:cNvSpPr>
            <a:spLocks noGrp="1"/>
          </p:cNvSpPr>
          <p:nvPr>
            <p:ph type="ftr" sz="quarter" idx="11"/>
          </p:nvPr>
        </p:nvSpPr>
        <p:spPr/>
        <p:txBody>
          <a:bodyPr/>
          <a:lstStyle/>
          <a:p>
            <a:r>
              <a:rPr lang="en-US" smtClean="0"/>
              <a:t>Dr. Christopher B.R. Diller</a:t>
            </a:r>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pPr/>
              <a:t>24</a:t>
            </a:fld>
            <a:endParaRPr lang="en-US" dirty="0"/>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54617" y="2246212"/>
            <a:ext cx="3243766" cy="2286000"/>
          </a:xfrm>
          <a:prstGeom prst="rect">
            <a:avLst/>
          </a:prstGeom>
        </p:spPr>
      </p:pic>
    </p:spTree>
    <p:extLst>
      <p:ext uri="{BB962C8B-B14F-4D97-AF65-F5344CB8AC3E}">
        <p14:creationId xmlns:p14="http://schemas.microsoft.com/office/powerpoint/2010/main" val="2412683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Method Really Works</a:t>
            </a:r>
            <a:endParaRPr lang="en-US" dirty="0"/>
          </a:p>
        </p:txBody>
      </p:sp>
      <p:graphicFrame>
        <p:nvGraphicFramePr>
          <p:cNvPr id="7" name="Content Placeholder 6"/>
          <p:cNvGraphicFramePr>
            <a:graphicFrameLocks noGrp="1"/>
          </p:cNvGraphicFramePr>
          <p:nvPr>
            <p:ph idx="1"/>
            <p:extLst/>
          </p:nvPr>
        </p:nvGraphicFramePr>
        <p:xfrm>
          <a:off x="457200" y="1316038"/>
          <a:ext cx="8229600" cy="2697480"/>
        </p:xfrm>
        <a:graphic>
          <a:graphicData uri="http://schemas.openxmlformats.org/drawingml/2006/table">
            <a:tbl>
              <a:tblPr firstRow="1" bandRow="1">
                <a:tableStyleId>{5940675A-B579-460E-94D1-54222C63F5DA}</a:tableStyleId>
              </a:tblPr>
              <a:tblGrid>
                <a:gridCol w="1246909"/>
                <a:gridCol w="1870364"/>
                <a:gridCol w="3054927"/>
                <a:gridCol w="2057400"/>
              </a:tblGrid>
              <a:tr h="370840">
                <a:tc gridSpan="2">
                  <a:txBody>
                    <a:bodyPr/>
                    <a:lstStyle/>
                    <a:p>
                      <a:r>
                        <a:rPr lang="en-US" sz="2000" b="1" dirty="0" smtClean="0"/>
                        <a:t>MEMORY TYPE</a:t>
                      </a:r>
                      <a:endParaRPr lang="en-US" sz="2000" b="1" dirty="0"/>
                    </a:p>
                  </a:txBody>
                  <a:tcPr anchor="ctr">
                    <a:solidFill>
                      <a:schemeClr val="bg1">
                        <a:lumMod val="65000"/>
                      </a:schemeClr>
                    </a:solidFill>
                  </a:tcPr>
                </a:tc>
                <a:tc hMerge="1">
                  <a:txBody>
                    <a:bodyPr/>
                    <a:lstStyle/>
                    <a:p>
                      <a:endParaRPr lang="en-US" dirty="0"/>
                    </a:p>
                  </a:txBody>
                  <a:tcPr/>
                </a:tc>
                <a:tc>
                  <a:txBody>
                    <a:bodyPr/>
                    <a:lstStyle/>
                    <a:p>
                      <a:r>
                        <a:rPr lang="en-US" sz="2000" b="1" dirty="0" smtClean="0"/>
                        <a:t>FUNCTION</a:t>
                      </a:r>
                      <a:endParaRPr lang="en-US" sz="2000" b="1" dirty="0"/>
                    </a:p>
                  </a:txBody>
                  <a:tcPr anchor="ctr">
                    <a:solidFill>
                      <a:schemeClr val="bg1">
                        <a:lumMod val="65000"/>
                      </a:schemeClr>
                    </a:solidFill>
                  </a:tcPr>
                </a:tc>
                <a:tc>
                  <a:txBody>
                    <a:bodyPr/>
                    <a:lstStyle/>
                    <a:p>
                      <a:r>
                        <a:rPr lang="en-US" sz="2000" b="1" dirty="0" smtClean="0"/>
                        <a:t>REGION</a:t>
                      </a:r>
                      <a:endParaRPr lang="en-US" sz="2000" b="1" dirty="0"/>
                    </a:p>
                  </a:txBody>
                  <a:tcPr anchor="ctr">
                    <a:solidFill>
                      <a:schemeClr val="bg1">
                        <a:lumMod val="65000"/>
                      </a:schemeClr>
                    </a:solidFill>
                  </a:tcPr>
                </a:tc>
              </a:tr>
              <a:tr h="370840">
                <a:tc gridSpan="2">
                  <a:txBody>
                    <a:bodyPr/>
                    <a:lstStyle/>
                    <a:p>
                      <a:r>
                        <a:rPr lang="en-US" dirty="0" smtClean="0"/>
                        <a:t>IMPLICIT</a:t>
                      </a:r>
                      <a:endParaRPr lang="en-US" dirty="0"/>
                    </a:p>
                  </a:txBody>
                  <a:tcPr anchor="ctr"/>
                </a:tc>
                <a:tc hMerge="1">
                  <a:txBody>
                    <a:bodyPr/>
                    <a:lstStyle/>
                    <a:p>
                      <a:endParaRPr lang="en-US" dirty="0"/>
                    </a:p>
                  </a:txBody>
                  <a:tcPr/>
                </a:tc>
                <a:tc>
                  <a:txBody>
                    <a:bodyPr/>
                    <a:lstStyle/>
                    <a:p>
                      <a:r>
                        <a:rPr lang="en-US" dirty="0" smtClean="0"/>
                        <a:t>Physical</a:t>
                      </a:r>
                      <a:r>
                        <a:rPr lang="en-US" baseline="0" dirty="0" smtClean="0"/>
                        <a:t> skill sets</a:t>
                      </a:r>
                      <a:endParaRPr lang="en-US" dirty="0"/>
                    </a:p>
                  </a:txBody>
                  <a:tcPr anchor="ctr"/>
                </a:tc>
                <a:tc>
                  <a:txBody>
                    <a:bodyPr/>
                    <a:lstStyle/>
                    <a:p>
                      <a:r>
                        <a:rPr lang="en-US" dirty="0" smtClean="0"/>
                        <a:t>Striatum / BG</a:t>
                      </a:r>
                      <a:endParaRPr lang="en-US" dirty="0"/>
                    </a:p>
                  </a:txBody>
                  <a:tcPr anchor="ctr"/>
                </a:tc>
              </a:tr>
              <a:tr h="396240">
                <a:tc rowSpan="3">
                  <a:txBody>
                    <a:bodyPr/>
                    <a:lstStyle/>
                    <a:p>
                      <a:r>
                        <a:rPr lang="en-US" dirty="0" smtClean="0"/>
                        <a:t>EXPLICIT</a:t>
                      </a:r>
                      <a:endParaRPr lang="en-US" dirty="0"/>
                    </a:p>
                  </a:txBody>
                  <a:tcPr anchor="ctr">
                    <a:solidFill>
                      <a:schemeClr val="bg1">
                        <a:lumMod val="85000"/>
                      </a:schemeClr>
                    </a:solidFill>
                  </a:tcPr>
                </a:tc>
                <a:tc>
                  <a:txBody>
                    <a:bodyPr/>
                    <a:lstStyle/>
                    <a:p>
                      <a:r>
                        <a:rPr lang="en-US" dirty="0" smtClean="0"/>
                        <a:t>Semantic</a:t>
                      </a:r>
                      <a:endParaRPr lang="en-US" dirty="0"/>
                    </a:p>
                  </a:txBody>
                  <a:tcPr anchor="ctr">
                    <a:solidFill>
                      <a:schemeClr val="bg1">
                        <a:lumMod val="85000"/>
                      </a:schemeClr>
                    </a:solidFill>
                  </a:tcPr>
                </a:tc>
                <a:tc>
                  <a:txBody>
                    <a:bodyPr/>
                    <a:lstStyle/>
                    <a:p>
                      <a:r>
                        <a:rPr lang="en-US" dirty="0" smtClean="0"/>
                        <a:t>Factual</a:t>
                      </a:r>
                      <a:r>
                        <a:rPr lang="en-US" baseline="0" dirty="0" smtClean="0"/>
                        <a:t> recall</a:t>
                      </a:r>
                      <a:endParaRPr lang="en-US" dirty="0"/>
                    </a:p>
                  </a:txBody>
                  <a:tcPr anchor="ctr">
                    <a:solidFill>
                      <a:schemeClr val="bg1">
                        <a:lumMod val="85000"/>
                      </a:schemeClr>
                    </a:solidFill>
                  </a:tcPr>
                </a:tc>
                <a:tc rowSpan="3">
                  <a:txBody>
                    <a:bodyPr/>
                    <a:lstStyle/>
                    <a:p>
                      <a:r>
                        <a:rPr lang="en-US" dirty="0" smtClean="0"/>
                        <a:t>Hippocampus</a:t>
                      </a:r>
                    </a:p>
                    <a:p>
                      <a:r>
                        <a:rPr lang="en-US" dirty="0" err="1" smtClean="0"/>
                        <a:t>Entorhinal</a:t>
                      </a:r>
                      <a:r>
                        <a:rPr lang="en-US" dirty="0" smtClean="0"/>
                        <a:t> cortex</a:t>
                      </a:r>
                    </a:p>
                    <a:p>
                      <a:r>
                        <a:rPr lang="en-US" dirty="0" err="1" smtClean="0"/>
                        <a:t>Perirhinal</a:t>
                      </a:r>
                      <a:r>
                        <a:rPr lang="en-US" baseline="0" dirty="0" smtClean="0"/>
                        <a:t> cortex</a:t>
                      </a:r>
                    </a:p>
                    <a:p>
                      <a:r>
                        <a:rPr lang="en-US" baseline="0" dirty="0" smtClean="0"/>
                        <a:t>Temporal cortex</a:t>
                      </a:r>
                      <a:endParaRPr lang="en-US" dirty="0"/>
                    </a:p>
                  </a:txBody>
                  <a:tcPr anchor="ctr">
                    <a:solidFill>
                      <a:schemeClr val="bg1">
                        <a:lumMod val="85000"/>
                      </a:schemeClr>
                    </a:solidFill>
                  </a:tcPr>
                </a:tc>
              </a:tr>
              <a:tr h="396240">
                <a:tc vMerge="1">
                  <a:txBody>
                    <a:bodyPr/>
                    <a:lstStyle/>
                    <a:p>
                      <a:endParaRPr lang="en-US" dirty="0"/>
                    </a:p>
                  </a:txBody>
                  <a:tcPr/>
                </a:tc>
                <a:tc>
                  <a:txBody>
                    <a:bodyPr/>
                    <a:lstStyle/>
                    <a:p>
                      <a:r>
                        <a:rPr lang="en-US" dirty="0" smtClean="0"/>
                        <a:t>Episodic</a:t>
                      </a:r>
                      <a:endParaRPr lang="en-US" dirty="0"/>
                    </a:p>
                  </a:txBody>
                  <a:tcPr anchor="ctr">
                    <a:solidFill>
                      <a:schemeClr val="bg1">
                        <a:lumMod val="85000"/>
                      </a:schemeClr>
                    </a:solidFill>
                  </a:tcPr>
                </a:tc>
                <a:tc>
                  <a:txBody>
                    <a:bodyPr/>
                    <a:lstStyle/>
                    <a:p>
                      <a:r>
                        <a:rPr lang="en-US" smtClean="0"/>
                        <a:t>Situational recall</a:t>
                      </a:r>
                      <a:endParaRPr lang="en-US"/>
                    </a:p>
                  </a:txBody>
                  <a:tcPr anchor="ctr">
                    <a:solidFill>
                      <a:schemeClr val="bg1">
                        <a:lumMod val="85000"/>
                      </a:schemeClr>
                    </a:solidFill>
                  </a:tcPr>
                </a:tc>
                <a:tc vMerge="1">
                  <a:txBody>
                    <a:bodyPr/>
                    <a:lstStyle/>
                    <a:p>
                      <a:endParaRPr lang="en-US" dirty="0"/>
                    </a:p>
                  </a:txBody>
                  <a:tcPr anchor="ctr"/>
                </a:tc>
              </a:tr>
              <a:tr h="396240">
                <a:tc vMerge="1">
                  <a:txBody>
                    <a:bodyPr/>
                    <a:lstStyle/>
                    <a:p>
                      <a:endParaRPr lang="en-US" dirty="0"/>
                    </a:p>
                  </a:txBody>
                  <a:tcPr/>
                </a:tc>
                <a:tc>
                  <a:txBody>
                    <a:bodyPr/>
                    <a:lstStyle/>
                    <a:p>
                      <a:r>
                        <a:rPr lang="en-US" dirty="0" smtClean="0"/>
                        <a:t>Autobiographical</a:t>
                      </a:r>
                      <a:endParaRPr lang="en-US" dirty="0"/>
                    </a:p>
                  </a:txBody>
                  <a:tcPr anchor="ctr">
                    <a:solidFill>
                      <a:schemeClr val="bg1">
                        <a:lumMod val="85000"/>
                      </a:schemeClr>
                    </a:solidFill>
                  </a:tcPr>
                </a:tc>
                <a:tc>
                  <a:txBody>
                    <a:bodyPr/>
                    <a:lstStyle/>
                    <a:p>
                      <a:r>
                        <a:rPr lang="en-US" dirty="0" smtClean="0"/>
                        <a:t>Personal</a:t>
                      </a:r>
                      <a:r>
                        <a:rPr lang="en-US" baseline="0" dirty="0" smtClean="0"/>
                        <a:t> experience recall</a:t>
                      </a:r>
                      <a:endParaRPr lang="en-US" dirty="0"/>
                    </a:p>
                  </a:txBody>
                  <a:tcPr anchor="ctr">
                    <a:solidFill>
                      <a:schemeClr val="bg1">
                        <a:lumMod val="85000"/>
                      </a:schemeClr>
                    </a:solidFill>
                  </a:tcPr>
                </a:tc>
                <a:tc vMerge="1">
                  <a:txBody>
                    <a:bodyPr/>
                    <a:lstStyle/>
                    <a:p>
                      <a:endParaRPr lang="en-US" dirty="0"/>
                    </a:p>
                  </a:txBody>
                  <a:tcPr anchor="ctr"/>
                </a:tc>
              </a:tr>
              <a:tr h="370840">
                <a:tc gridSpan="2">
                  <a:txBody>
                    <a:bodyPr/>
                    <a:lstStyle/>
                    <a:p>
                      <a:r>
                        <a:rPr lang="en-US" dirty="0" smtClean="0"/>
                        <a:t>WORKING</a:t>
                      </a:r>
                      <a:endParaRPr lang="en-US" dirty="0"/>
                    </a:p>
                  </a:txBody>
                  <a:tcPr anchor="ctr"/>
                </a:tc>
                <a:tc hMerge="1">
                  <a:txBody>
                    <a:bodyPr/>
                    <a:lstStyle/>
                    <a:p>
                      <a:endParaRPr lang="en-US" dirty="0"/>
                    </a:p>
                  </a:txBody>
                  <a:tcPr/>
                </a:tc>
                <a:tc>
                  <a:txBody>
                    <a:bodyPr/>
                    <a:lstStyle/>
                    <a:p>
                      <a:r>
                        <a:rPr lang="en-US" dirty="0" smtClean="0"/>
                        <a:t>“Buffer” storage for DM</a:t>
                      </a:r>
                      <a:endParaRPr lang="en-US" dirty="0"/>
                    </a:p>
                  </a:txBody>
                  <a:tcPr anchor="ctr"/>
                </a:tc>
                <a:tc>
                  <a:txBody>
                    <a:bodyPr/>
                    <a:lstStyle/>
                    <a:p>
                      <a:r>
                        <a:rPr lang="en-US" dirty="0" smtClean="0"/>
                        <a:t>Pre-frontal cortex</a:t>
                      </a:r>
                      <a:endParaRPr lang="en-US" dirty="0"/>
                    </a:p>
                  </a:txBody>
                  <a:tcPr anchor="ctr"/>
                </a:tc>
              </a:tr>
              <a:tr h="370840">
                <a:tc gridSpan="2">
                  <a:txBody>
                    <a:bodyPr/>
                    <a:lstStyle/>
                    <a:p>
                      <a:r>
                        <a:rPr lang="en-US" dirty="0" smtClean="0"/>
                        <a:t>EMOTIONAL</a:t>
                      </a:r>
                      <a:endParaRPr lang="en-US" dirty="0"/>
                    </a:p>
                  </a:txBody>
                  <a:tcPr anchor="ctr">
                    <a:solidFill>
                      <a:schemeClr val="bg1">
                        <a:lumMod val="85000"/>
                      </a:schemeClr>
                    </a:solidFill>
                  </a:tcPr>
                </a:tc>
                <a:tc hMerge="1">
                  <a:txBody>
                    <a:bodyPr/>
                    <a:lstStyle/>
                    <a:p>
                      <a:endParaRPr lang="en-US" dirty="0"/>
                    </a:p>
                  </a:txBody>
                  <a:tcPr/>
                </a:tc>
                <a:tc>
                  <a:txBody>
                    <a:bodyPr/>
                    <a:lstStyle/>
                    <a:p>
                      <a:r>
                        <a:rPr lang="en-US" dirty="0" smtClean="0"/>
                        <a:t>Strong physiological</a:t>
                      </a:r>
                      <a:r>
                        <a:rPr lang="en-US" baseline="0" dirty="0" smtClean="0"/>
                        <a:t> response</a:t>
                      </a:r>
                      <a:endParaRPr lang="en-US" dirty="0"/>
                    </a:p>
                  </a:txBody>
                  <a:tcPr anchor="ctr">
                    <a:solidFill>
                      <a:schemeClr val="bg1">
                        <a:lumMod val="85000"/>
                      </a:schemeClr>
                    </a:solidFill>
                  </a:tcPr>
                </a:tc>
                <a:tc>
                  <a:txBody>
                    <a:bodyPr/>
                    <a:lstStyle/>
                    <a:p>
                      <a:r>
                        <a:rPr lang="en-US" dirty="0" smtClean="0"/>
                        <a:t>Amygdala</a:t>
                      </a:r>
                      <a:endParaRPr lang="en-US" dirty="0"/>
                    </a:p>
                  </a:txBody>
                  <a:tcPr anchor="ctr">
                    <a:solidFill>
                      <a:schemeClr val="bg1">
                        <a:lumMod val="85000"/>
                      </a:schemeClr>
                    </a:solidFill>
                  </a:tcPr>
                </a:tc>
              </a:tr>
            </a:tbl>
          </a:graphicData>
        </a:graphic>
      </p:graphicFrame>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25</a:t>
            </a:fld>
            <a:endParaRPr lang="en-US"/>
          </a:p>
        </p:txBody>
      </p:sp>
    </p:spTree>
    <p:extLst>
      <p:ext uri="{BB962C8B-B14F-4D97-AF65-F5344CB8AC3E}">
        <p14:creationId xmlns:p14="http://schemas.microsoft.com/office/powerpoint/2010/main" val="375979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Remembering History’s Lessons</a:t>
            </a:r>
            <a:endParaRPr lang="en-US" dirty="0"/>
          </a:p>
        </p:txBody>
      </p:sp>
      <p:sp>
        <p:nvSpPr>
          <p:cNvPr id="8" name="Content Placeholder 7"/>
          <p:cNvSpPr>
            <a:spLocks noGrp="1"/>
          </p:cNvSpPr>
          <p:nvPr>
            <p:ph idx="1"/>
          </p:nvPr>
        </p:nvSpPr>
        <p:spPr/>
        <p:txBody>
          <a:bodyPr/>
          <a:lstStyle/>
          <a:p>
            <a:r>
              <a:rPr lang="en-US" dirty="0" smtClean="0"/>
              <a:t>“</a:t>
            </a:r>
            <a:r>
              <a:rPr lang="en-US" dirty="0"/>
              <a:t>Those who cannot remember the past are condemned to repeat it</a:t>
            </a:r>
            <a:r>
              <a:rPr lang="en-US" dirty="0" smtClean="0"/>
              <a:t>!” – George Santayana</a:t>
            </a:r>
          </a:p>
          <a:p>
            <a:pPr lvl="1"/>
            <a:r>
              <a:rPr lang="en-US" dirty="0" smtClean="0"/>
              <a:t>Even </a:t>
            </a:r>
            <a:r>
              <a:rPr lang="en-US" dirty="0"/>
              <a:t>the most powerful empires </a:t>
            </a:r>
            <a:r>
              <a:rPr lang="en-US" dirty="0" smtClean="0"/>
              <a:t>can fail… as soon as </a:t>
            </a:r>
            <a:r>
              <a:rPr lang="en-US" dirty="0"/>
              <a:t>they can no longer </a:t>
            </a:r>
            <a:r>
              <a:rPr lang="en-US" dirty="0" smtClean="0"/>
              <a:t>effectively defend </a:t>
            </a:r>
            <a:r>
              <a:rPr lang="en-US" dirty="0"/>
              <a:t>(or adequately support) their </a:t>
            </a:r>
            <a:r>
              <a:rPr lang="en-US" dirty="0" smtClean="0"/>
              <a:t>territory.</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26</a:t>
            </a:fld>
            <a:endParaRPr lang="en-US"/>
          </a:p>
        </p:txBody>
      </p:sp>
    </p:spTree>
    <p:extLst>
      <p:ext uri="{BB962C8B-B14F-4D97-AF65-F5344CB8AC3E}">
        <p14:creationId xmlns:p14="http://schemas.microsoft.com/office/powerpoint/2010/main" val="3148808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Lessons </a:t>
            </a:r>
            <a:r>
              <a:rPr lang="en-US" dirty="0"/>
              <a:t>f</a:t>
            </a:r>
            <a:r>
              <a:rPr lang="en-US" dirty="0" smtClean="0"/>
              <a:t>rom History – Part 1</a:t>
            </a:r>
            <a:endParaRPr lang="en-US" dirty="0"/>
          </a:p>
        </p:txBody>
      </p:sp>
      <p:graphicFrame>
        <p:nvGraphicFramePr>
          <p:cNvPr id="10" name="Content Placeholder 9"/>
          <p:cNvGraphicFramePr>
            <a:graphicFrameLocks noGrp="1"/>
          </p:cNvGraphicFramePr>
          <p:nvPr>
            <p:ph idx="1"/>
            <p:extLst/>
          </p:nvPr>
        </p:nvGraphicFramePr>
        <p:xfrm>
          <a:off x="457200" y="1316037"/>
          <a:ext cx="8229600" cy="3173581"/>
        </p:xfrm>
        <a:graphic>
          <a:graphicData uri="http://schemas.openxmlformats.org/drawingml/2006/table">
            <a:tbl>
              <a:tblPr firstRow="1" bandRow="1">
                <a:effectLst/>
                <a:tableStyleId>{9D7B26C5-4107-4FEC-AEDC-1716B250A1EF}</a:tableStyleId>
              </a:tblPr>
              <a:tblGrid>
                <a:gridCol w="2619286"/>
                <a:gridCol w="5610314"/>
              </a:tblGrid>
              <a:tr h="455588">
                <a:tc>
                  <a:txBody>
                    <a:bodyPr/>
                    <a:lstStyle/>
                    <a:p>
                      <a:pPr algn="l" fontAlgn="b"/>
                      <a:r>
                        <a:rPr lang="en-US" sz="2400" u="none" strike="noStrike" dirty="0">
                          <a:effectLst/>
                        </a:rPr>
                        <a:t>EMPIRE</a:t>
                      </a:r>
                      <a:endParaRPr lang="en-US" sz="2400" b="1"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u="none" strike="noStrike" dirty="0" smtClean="0">
                          <a:effectLst/>
                        </a:rPr>
                        <a:t>TIME PERIOD</a:t>
                      </a:r>
                      <a:endParaRPr lang="en-US" sz="2400" b="1"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u="none" strike="noStrike" dirty="0">
                          <a:effectLst/>
                        </a:rPr>
                        <a:t>Egyptian</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a:effectLst/>
                        </a:rPr>
                        <a:t>(1550 BC - 1077 BC)</a:t>
                      </a:r>
                      <a:endParaRPr lang="en-US" sz="2000" b="0" i="0" u="none" strike="noStrike">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u="none" strike="noStrike" dirty="0">
                          <a:effectLst/>
                        </a:rPr>
                        <a:t>Macedonian (Greek)</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(808 BC - 168 BC)</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u="none" strike="noStrike" dirty="0">
                          <a:effectLst/>
                        </a:rPr>
                        <a:t>Roman</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(753 BC - 476 AD)</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421">
                <a:tc>
                  <a:txBody>
                    <a:bodyPr/>
                    <a:lstStyle/>
                    <a:p>
                      <a:pPr algn="l" fontAlgn="b"/>
                      <a:r>
                        <a:rPr lang="en-US" sz="2000" u="none" strike="noStrike" dirty="0">
                          <a:effectLst/>
                        </a:rPr>
                        <a:t>Asian (Various)</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(1st, 8th, 13th, 14th, 18th, 19th, and 20th Centuries)</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u="none" strike="noStrike" dirty="0">
                          <a:effectLst/>
                        </a:rPr>
                        <a:t>Russian</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(19th &amp; 20th Centuries)</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u="none" strike="noStrike">
                          <a:effectLst/>
                        </a:rPr>
                        <a:t>British </a:t>
                      </a:r>
                      <a:endParaRPr lang="en-US" sz="2000" b="0" i="0" u="none" strike="noStrike">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(18th, 19th, &amp; 20th Centuries)</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27</a:t>
            </a:fld>
            <a:endParaRPr lang="en-US"/>
          </a:p>
        </p:txBody>
      </p:sp>
    </p:spTree>
    <p:extLst>
      <p:ext uri="{BB962C8B-B14F-4D97-AF65-F5344CB8AC3E}">
        <p14:creationId xmlns:p14="http://schemas.microsoft.com/office/powerpoint/2010/main" val="2428406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Lessons </a:t>
            </a:r>
            <a:r>
              <a:rPr lang="en-US" dirty="0"/>
              <a:t>f</a:t>
            </a:r>
            <a:r>
              <a:rPr lang="en-US" dirty="0" smtClean="0"/>
              <a:t>rom History – Part 2</a:t>
            </a:r>
            <a:endParaRPr lang="en-US" dirty="0"/>
          </a:p>
        </p:txBody>
      </p:sp>
      <p:graphicFrame>
        <p:nvGraphicFramePr>
          <p:cNvPr id="10" name="Content Placeholder 9"/>
          <p:cNvGraphicFramePr>
            <a:graphicFrameLocks noGrp="1"/>
          </p:cNvGraphicFramePr>
          <p:nvPr>
            <p:ph idx="1"/>
            <p:extLst/>
          </p:nvPr>
        </p:nvGraphicFramePr>
        <p:xfrm>
          <a:off x="457200" y="1316037"/>
          <a:ext cx="8229600" cy="2723389"/>
        </p:xfrm>
        <a:graphic>
          <a:graphicData uri="http://schemas.openxmlformats.org/drawingml/2006/table">
            <a:tbl>
              <a:tblPr firstRow="1" bandRow="1">
                <a:effectLst/>
                <a:tableStyleId>{9D7B26C5-4107-4FEC-AEDC-1716B250A1EF}</a:tableStyleId>
              </a:tblPr>
              <a:tblGrid>
                <a:gridCol w="2619286"/>
                <a:gridCol w="5610314"/>
              </a:tblGrid>
              <a:tr h="455588">
                <a:tc>
                  <a:txBody>
                    <a:bodyPr/>
                    <a:lstStyle/>
                    <a:p>
                      <a:pPr algn="l" fontAlgn="b"/>
                      <a:r>
                        <a:rPr lang="en-US" sz="2400" u="none" strike="noStrike" dirty="0" smtClean="0">
                          <a:effectLst/>
                        </a:rPr>
                        <a:t>WAR</a:t>
                      </a:r>
                      <a:endParaRPr lang="en-US" sz="2400" b="1"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400" b="1" i="0" u="none" strike="noStrike" dirty="0" smtClean="0">
                          <a:solidFill>
                            <a:schemeClr val="tx1"/>
                          </a:solidFill>
                          <a:effectLst/>
                          <a:latin typeface="+mn-lt"/>
                        </a:rPr>
                        <a:t>CONTRIBUTING</a:t>
                      </a:r>
                      <a:r>
                        <a:rPr lang="en-US" sz="2400" b="1" i="0" u="none" strike="noStrike" baseline="0" dirty="0" smtClean="0">
                          <a:solidFill>
                            <a:schemeClr val="tx1"/>
                          </a:solidFill>
                          <a:effectLst/>
                          <a:latin typeface="+mn-lt"/>
                        </a:rPr>
                        <a:t> SUCCESS FACTOR</a:t>
                      </a:r>
                      <a:endParaRPr lang="en-US" sz="2400" b="1"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b="0" i="0" u="none" strike="noStrike" dirty="0">
                          <a:solidFill>
                            <a:srgbClr val="000000"/>
                          </a:solidFill>
                          <a:effectLst/>
                          <a:latin typeface="Calibri"/>
                        </a:rPr>
                        <a:t>US Revolution</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Guerilla Tactics, Strategic Alliances</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b="0" i="0" u="none" strike="noStrike" dirty="0">
                          <a:solidFill>
                            <a:srgbClr val="000000"/>
                          </a:solidFill>
                          <a:effectLst/>
                          <a:latin typeface="Calibri"/>
                        </a:rPr>
                        <a:t>US Civil War</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Core </a:t>
                      </a:r>
                      <a:r>
                        <a:rPr lang="en-US" sz="2000" b="0" i="0" u="none" strike="noStrike" dirty="0" smtClean="0">
                          <a:solidFill>
                            <a:srgbClr val="000000"/>
                          </a:solidFill>
                          <a:effectLst/>
                          <a:latin typeface="Calibri"/>
                        </a:rPr>
                        <a:t>Capabilities (Industrial Mfg.), </a:t>
                      </a:r>
                      <a:r>
                        <a:rPr lang="en-US" sz="2000" b="0" i="0" u="none" strike="noStrike" dirty="0">
                          <a:solidFill>
                            <a:srgbClr val="000000"/>
                          </a:solidFill>
                          <a:effectLst/>
                          <a:latin typeface="Calibri"/>
                        </a:rPr>
                        <a:t>Supply Chains</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b="0" i="0" u="none" strike="noStrike">
                          <a:solidFill>
                            <a:srgbClr val="000000"/>
                          </a:solidFill>
                          <a:effectLst/>
                          <a:latin typeface="Calibri"/>
                        </a:rPr>
                        <a:t>World War I</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smtClean="0">
                          <a:solidFill>
                            <a:srgbClr val="000000"/>
                          </a:solidFill>
                          <a:effectLst/>
                          <a:latin typeface="Calibri"/>
                        </a:rPr>
                        <a:t>Technology, </a:t>
                      </a:r>
                      <a:r>
                        <a:rPr lang="en-US" sz="2000" b="0" i="0" u="none" strike="noStrike" dirty="0">
                          <a:solidFill>
                            <a:srgbClr val="000000"/>
                          </a:solidFill>
                          <a:effectLst/>
                          <a:latin typeface="Calibri"/>
                        </a:rPr>
                        <a:t>Tactics</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421">
                <a:tc>
                  <a:txBody>
                    <a:bodyPr/>
                    <a:lstStyle/>
                    <a:p>
                      <a:pPr algn="l" fontAlgn="b"/>
                      <a:r>
                        <a:rPr lang="en-US" sz="2000" b="0" i="0" u="none" strike="noStrike">
                          <a:solidFill>
                            <a:srgbClr val="000000"/>
                          </a:solidFill>
                          <a:effectLst/>
                          <a:latin typeface="Calibri"/>
                        </a:rPr>
                        <a:t>World War II</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smtClean="0">
                          <a:solidFill>
                            <a:srgbClr val="000000"/>
                          </a:solidFill>
                          <a:effectLst/>
                          <a:latin typeface="+mn-lt"/>
                        </a:rPr>
                        <a:t>Leadership,</a:t>
                      </a:r>
                      <a:r>
                        <a:rPr lang="en-US" sz="2000" b="0" i="0" u="none" strike="noStrike" baseline="0" dirty="0" smtClean="0">
                          <a:solidFill>
                            <a:srgbClr val="000000"/>
                          </a:solidFill>
                          <a:effectLst/>
                          <a:latin typeface="+mn-lt"/>
                        </a:rPr>
                        <a:t> </a:t>
                      </a:r>
                      <a:r>
                        <a:rPr lang="en-US" sz="2000" b="0" i="0" u="none" strike="noStrike" dirty="0" smtClean="0">
                          <a:solidFill>
                            <a:srgbClr val="000000"/>
                          </a:solidFill>
                          <a:effectLst/>
                          <a:latin typeface="Calibri"/>
                        </a:rPr>
                        <a:t>Logistics,</a:t>
                      </a:r>
                      <a:r>
                        <a:rPr lang="en-US" sz="2000" b="0" i="0" u="none" strike="noStrike" baseline="0" dirty="0" smtClean="0">
                          <a:solidFill>
                            <a:srgbClr val="000000"/>
                          </a:solidFill>
                          <a:effectLst/>
                          <a:latin typeface="Calibri"/>
                        </a:rPr>
                        <a:t> </a:t>
                      </a:r>
                      <a:r>
                        <a:rPr lang="en-US" sz="2000" b="0" i="0" u="none" strike="noStrike" dirty="0" smtClean="0">
                          <a:solidFill>
                            <a:srgbClr val="000000"/>
                          </a:solidFill>
                          <a:effectLst/>
                          <a:latin typeface="Calibri"/>
                        </a:rPr>
                        <a:t>Supply Chains, Alliances</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92">
                <a:tc>
                  <a:txBody>
                    <a:bodyPr/>
                    <a:lstStyle/>
                    <a:p>
                      <a:pPr algn="l" fontAlgn="b"/>
                      <a:r>
                        <a:rPr lang="en-US" sz="2000" b="0" i="0" u="none" strike="noStrike">
                          <a:solidFill>
                            <a:srgbClr val="000000"/>
                          </a:solidFill>
                          <a:effectLst/>
                          <a:latin typeface="Calibri"/>
                        </a:rPr>
                        <a:t>Korea/Vietnam</a:t>
                      </a: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a:rPr>
                        <a:t>Wars of Attrition, Niche Positioning</a:t>
                      </a:r>
                      <a:r>
                        <a:rPr lang="en-US" sz="2000" b="0" i="0" u="none" strike="noStrike">
                          <a:solidFill>
                            <a:srgbClr val="000000"/>
                          </a:solidFill>
                          <a:effectLst/>
                          <a:latin typeface="Calibri"/>
                        </a:rPr>
                        <a:t>, </a:t>
                      </a:r>
                      <a:r>
                        <a:rPr lang="en-US" sz="2000" b="0" i="0" u="none" strike="noStrike" smtClean="0">
                          <a:solidFill>
                            <a:srgbClr val="000000"/>
                          </a:solidFill>
                          <a:effectLst/>
                          <a:latin typeface="Calibri"/>
                        </a:rPr>
                        <a:t>Commitment</a:t>
                      </a:r>
                      <a:endParaRPr lang="en-US" sz="2000" b="0" i="0" u="none" strike="noStrike" dirty="0">
                        <a:solidFill>
                          <a:srgbClr val="000000"/>
                        </a:solidFill>
                        <a:effectLst/>
                        <a:latin typeface="Calibri"/>
                      </a:endParaRPr>
                    </a:p>
                  </a:txBody>
                  <a:tcPr marL="13716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28</a:t>
            </a:fld>
            <a:endParaRPr lang="en-US"/>
          </a:p>
        </p:txBody>
      </p:sp>
    </p:spTree>
    <p:extLst>
      <p:ext uri="{BB962C8B-B14F-4D97-AF65-F5344CB8AC3E}">
        <p14:creationId xmlns:p14="http://schemas.microsoft.com/office/powerpoint/2010/main" val="644155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Technology Timeline</a:t>
            </a:r>
          </a:p>
        </p:txBody>
      </p:sp>
      <p:graphicFrame>
        <p:nvGraphicFramePr>
          <p:cNvPr id="120975" name="Group 143"/>
          <p:cNvGraphicFramePr>
            <a:graphicFrameLocks noGrp="1"/>
          </p:cNvGraphicFramePr>
          <p:nvPr>
            <p:extLst/>
          </p:nvPr>
        </p:nvGraphicFramePr>
        <p:xfrm>
          <a:off x="1485900" y="1352549"/>
          <a:ext cx="6172200" cy="1866901"/>
        </p:xfrm>
        <a:graphic>
          <a:graphicData uri="http://schemas.openxmlformats.org/drawingml/2006/table">
            <a:tbl>
              <a:tblPr/>
              <a:tblGrid>
                <a:gridCol w="1657350"/>
                <a:gridCol w="1485900"/>
                <a:gridCol w="1600200"/>
                <a:gridCol w="1428750"/>
              </a:tblGrid>
              <a:tr h="508397">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cs typeface="Arial" charset="0"/>
                      </a:endParaRP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Invention Year</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Commercial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Service</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Commercial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pitchFamily="34" charset="0"/>
                          <a:cs typeface="Arial" charset="0"/>
                        </a:rPr>
                        <a:t>Success</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4104">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Telephone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cs typeface="Arial" charset="0"/>
                        </a:rPr>
                        <a:t>Fax Machine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Television</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Tahoma" pitchFamily="34" charset="0"/>
                          <a:cs typeface="Arial" charset="0"/>
                        </a:rPr>
                        <a:t> </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0974" name="Group 142"/>
          <p:cNvGraphicFramePr>
            <a:graphicFrameLocks noGrp="1"/>
          </p:cNvGraphicFramePr>
          <p:nvPr>
            <p:extLst/>
          </p:nvPr>
        </p:nvGraphicFramePr>
        <p:xfrm>
          <a:off x="1485900" y="3219450"/>
          <a:ext cx="6172200" cy="1371600"/>
        </p:xfrm>
        <a:graphic>
          <a:graphicData uri="http://schemas.openxmlformats.org/drawingml/2006/table">
            <a:tbl>
              <a:tblPr/>
              <a:tblGrid>
                <a:gridCol w="1657350"/>
                <a:gridCol w="1485900"/>
                <a:gridCol w="1600200"/>
                <a:gridCol w="1428750"/>
              </a:tblGrid>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Pager</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1940s</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1964</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1985</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Cellular Phone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1946</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smtClean="0">
                          <a:ln>
                            <a:noFill/>
                          </a:ln>
                          <a:solidFill>
                            <a:schemeClr val="tx1"/>
                          </a:solidFill>
                          <a:effectLst/>
                          <a:latin typeface="+mn-lt"/>
                          <a:cs typeface="Arial" charset="0"/>
                        </a:rPr>
                        <a:t>1978</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1994</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cs typeface="Arial" charset="0"/>
                        </a:rPr>
                        <a:t>E-mail</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1960</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1981</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100" b="0" i="0" u="none" strike="noStrike" cap="none" normalizeH="0" baseline="0" dirty="0" smtClean="0">
                          <a:ln>
                            <a:noFill/>
                          </a:ln>
                          <a:solidFill>
                            <a:schemeClr val="tx1"/>
                          </a:solidFill>
                          <a:effectLst/>
                          <a:latin typeface="+mn-lt"/>
                          <a:cs typeface="Arial" charset="0"/>
                        </a:rPr>
                        <a:t>1994</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0976" name="Text Box 144"/>
          <p:cNvSpPr txBox="1">
            <a:spLocks noChangeArrowheads="1"/>
          </p:cNvSpPr>
          <p:nvPr/>
        </p:nvSpPr>
        <p:spPr bwMode="auto">
          <a:xfrm>
            <a:off x="3200400" y="1878226"/>
            <a:ext cx="1371600" cy="415498"/>
          </a:xfrm>
          <a:prstGeom prst="rect">
            <a:avLst/>
          </a:prstGeom>
          <a:noFill/>
          <a:ln w="9525">
            <a:noFill/>
            <a:miter lim="800000"/>
            <a:headEnd/>
            <a:tailEnd/>
          </a:ln>
        </p:spPr>
        <p:txBody>
          <a:bodyPr>
            <a:spAutoFit/>
          </a:bodyPr>
          <a:lstStyle/>
          <a:p>
            <a:pPr algn="ctr">
              <a:spcBef>
                <a:spcPct val="50000"/>
              </a:spcBef>
            </a:pPr>
            <a:r>
              <a:rPr lang="en-US" sz="2100" dirty="0"/>
              <a:t>1876</a:t>
            </a:r>
          </a:p>
        </p:txBody>
      </p:sp>
      <p:sp>
        <p:nvSpPr>
          <p:cNvPr id="120977" name="Text Box 145"/>
          <p:cNvSpPr txBox="1">
            <a:spLocks noChangeArrowheads="1"/>
          </p:cNvSpPr>
          <p:nvPr/>
        </p:nvSpPr>
        <p:spPr bwMode="auto">
          <a:xfrm>
            <a:off x="4686300" y="1878226"/>
            <a:ext cx="1485900" cy="415498"/>
          </a:xfrm>
          <a:prstGeom prst="rect">
            <a:avLst/>
          </a:prstGeom>
          <a:noFill/>
          <a:ln w="9525">
            <a:noFill/>
            <a:miter lim="800000"/>
            <a:headEnd/>
            <a:tailEnd/>
          </a:ln>
        </p:spPr>
        <p:txBody>
          <a:bodyPr>
            <a:spAutoFit/>
          </a:bodyPr>
          <a:lstStyle/>
          <a:p>
            <a:pPr algn="ctr">
              <a:spcBef>
                <a:spcPct val="50000"/>
              </a:spcBef>
            </a:pPr>
            <a:r>
              <a:rPr lang="en-US" sz="2100"/>
              <a:t>1885</a:t>
            </a:r>
          </a:p>
        </p:txBody>
      </p:sp>
      <p:sp>
        <p:nvSpPr>
          <p:cNvPr id="120978" name="Text Box 146"/>
          <p:cNvSpPr txBox="1">
            <a:spLocks noChangeArrowheads="1"/>
          </p:cNvSpPr>
          <p:nvPr/>
        </p:nvSpPr>
        <p:spPr bwMode="auto">
          <a:xfrm>
            <a:off x="6286500" y="1878226"/>
            <a:ext cx="1314450" cy="415498"/>
          </a:xfrm>
          <a:prstGeom prst="rect">
            <a:avLst/>
          </a:prstGeom>
          <a:noFill/>
          <a:ln w="9525">
            <a:noFill/>
            <a:miter lim="800000"/>
            <a:headEnd/>
            <a:tailEnd/>
          </a:ln>
        </p:spPr>
        <p:txBody>
          <a:bodyPr>
            <a:spAutoFit/>
          </a:bodyPr>
          <a:lstStyle/>
          <a:p>
            <a:pPr algn="ctr">
              <a:spcBef>
                <a:spcPct val="50000"/>
              </a:spcBef>
            </a:pPr>
            <a:r>
              <a:rPr lang="en-US" sz="2100"/>
              <a:t>1964</a:t>
            </a:r>
          </a:p>
        </p:txBody>
      </p:sp>
      <p:sp>
        <p:nvSpPr>
          <p:cNvPr id="120979" name="Text Box 147"/>
          <p:cNvSpPr txBox="1">
            <a:spLocks noChangeArrowheads="1"/>
          </p:cNvSpPr>
          <p:nvPr/>
        </p:nvSpPr>
        <p:spPr bwMode="auto">
          <a:xfrm>
            <a:off x="3200400" y="2335426"/>
            <a:ext cx="1371600" cy="415498"/>
          </a:xfrm>
          <a:prstGeom prst="rect">
            <a:avLst/>
          </a:prstGeom>
          <a:noFill/>
          <a:ln w="9525">
            <a:noFill/>
            <a:miter lim="800000"/>
            <a:headEnd/>
            <a:tailEnd/>
          </a:ln>
        </p:spPr>
        <p:txBody>
          <a:bodyPr>
            <a:spAutoFit/>
          </a:bodyPr>
          <a:lstStyle/>
          <a:p>
            <a:pPr algn="ctr">
              <a:spcBef>
                <a:spcPct val="50000"/>
              </a:spcBef>
            </a:pPr>
            <a:r>
              <a:rPr lang="en-US" sz="2100" dirty="0"/>
              <a:t>1861</a:t>
            </a:r>
          </a:p>
        </p:txBody>
      </p:sp>
      <p:sp>
        <p:nvSpPr>
          <p:cNvPr id="120980" name="Text Box 148"/>
          <p:cNvSpPr txBox="1">
            <a:spLocks noChangeArrowheads="1"/>
          </p:cNvSpPr>
          <p:nvPr/>
        </p:nvSpPr>
        <p:spPr bwMode="auto">
          <a:xfrm>
            <a:off x="4686300" y="2335426"/>
            <a:ext cx="1485900" cy="415498"/>
          </a:xfrm>
          <a:prstGeom prst="rect">
            <a:avLst/>
          </a:prstGeom>
          <a:noFill/>
          <a:ln w="9525">
            <a:noFill/>
            <a:miter lim="800000"/>
            <a:headEnd/>
            <a:tailEnd/>
          </a:ln>
        </p:spPr>
        <p:txBody>
          <a:bodyPr>
            <a:spAutoFit/>
          </a:bodyPr>
          <a:lstStyle/>
          <a:p>
            <a:pPr algn="ctr">
              <a:spcBef>
                <a:spcPct val="50000"/>
              </a:spcBef>
            </a:pPr>
            <a:r>
              <a:rPr lang="en-US" sz="2100"/>
              <a:t>1972</a:t>
            </a:r>
          </a:p>
        </p:txBody>
      </p:sp>
      <p:sp>
        <p:nvSpPr>
          <p:cNvPr id="120981" name="Text Box 149"/>
          <p:cNvSpPr txBox="1">
            <a:spLocks noChangeArrowheads="1"/>
          </p:cNvSpPr>
          <p:nvPr/>
        </p:nvSpPr>
        <p:spPr bwMode="auto">
          <a:xfrm>
            <a:off x="6286500" y="2335426"/>
            <a:ext cx="1314450" cy="415498"/>
          </a:xfrm>
          <a:prstGeom prst="rect">
            <a:avLst/>
          </a:prstGeom>
          <a:noFill/>
          <a:ln w="9525">
            <a:noFill/>
            <a:miter lim="800000"/>
            <a:headEnd/>
            <a:tailEnd/>
          </a:ln>
        </p:spPr>
        <p:txBody>
          <a:bodyPr>
            <a:spAutoFit/>
          </a:bodyPr>
          <a:lstStyle/>
          <a:p>
            <a:pPr algn="ctr">
              <a:spcBef>
                <a:spcPct val="50000"/>
              </a:spcBef>
            </a:pPr>
            <a:r>
              <a:rPr lang="en-US" sz="2100"/>
              <a:t>1987</a:t>
            </a:r>
          </a:p>
        </p:txBody>
      </p:sp>
      <p:sp>
        <p:nvSpPr>
          <p:cNvPr id="120982" name="Text Box 150"/>
          <p:cNvSpPr txBox="1">
            <a:spLocks noChangeArrowheads="1"/>
          </p:cNvSpPr>
          <p:nvPr/>
        </p:nvSpPr>
        <p:spPr bwMode="auto">
          <a:xfrm>
            <a:off x="3200400" y="2792626"/>
            <a:ext cx="1371600" cy="415498"/>
          </a:xfrm>
          <a:prstGeom prst="rect">
            <a:avLst/>
          </a:prstGeom>
          <a:noFill/>
          <a:ln w="9525">
            <a:noFill/>
            <a:miter lim="800000"/>
            <a:headEnd/>
            <a:tailEnd/>
          </a:ln>
        </p:spPr>
        <p:txBody>
          <a:bodyPr>
            <a:spAutoFit/>
          </a:bodyPr>
          <a:lstStyle/>
          <a:p>
            <a:pPr algn="ctr">
              <a:spcBef>
                <a:spcPct val="50000"/>
              </a:spcBef>
            </a:pPr>
            <a:r>
              <a:rPr lang="en-US" sz="2100" dirty="0"/>
              <a:t>1911</a:t>
            </a:r>
          </a:p>
        </p:txBody>
      </p:sp>
      <p:sp>
        <p:nvSpPr>
          <p:cNvPr id="120983" name="Text Box 151"/>
          <p:cNvSpPr txBox="1">
            <a:spLocks noChangeArrowheads="1"/>
          </p:cNvSpPr>
          <p:nvPr/>
        </p:nvSpPr>
        <p:spPr bwMode="auto">
          <a:xfrm>
            <a:off x="4686300" y="2792626"/>
            <a:ext cx="1485900" cy="415498"/>
          </a:xfrm>
          <a:prstGeom prst="rect">
            <a:avLst/>
          </a:prstGeom>
          <a:noFill/>
          <a:ln w="9525">
            <a:noFill/>
            <a:miter lim="800000"/>
            <a:headEnd/>
            <a:tailEnd/>
          </a:ln>
        </p:spPr>
        <p:txBody>
          <a:bodyPr>
            <a:spAutoFit/>
          </a:bodyPr>
          <a:lstStyle/>
          <a:p>
            <a:pPr algn="ctr">
              <a:spcBef>
                <a:spcPct val="50000"/>
              </a:spcBef>
            </a:pPr>
            <a:r>
              <a:rPr lang="en-US" sz="2100"/>
              <a:t>1939</a:t>
            </a:r>
          </a:p>
        </p:txBody>
      </p:sp>
      <p:sp>
        <p:nvSpPr>
          <p:cNvPr id="120984" name="Text Box 152"/>
          <p:cNvSpPr txBox="1">
            <a:spLocks noChangeArrowheads="1"/>
          </p:cNvSpPr>
          <p:nvPr/>
        </p:nvSpPr>
        <p:spPr bwMode="auto">
          <a:xfrm>
            <a:off x="6286500" y="2792626"/>
            <a:ext cx="1314450" cy="415498"/>
          </a:xfrm>
          <a:prstGeom prst="rect">
            <a:avLst/>
          </a:prstGeom>
          <a:noFill/>
          <a:ln w="9525">
            <a:noFill/>
            <a:miter lim="800000"/>
            <a:headEnd/>
            <a:tailEnd/>
          </a:ln>
        </p:spPr>
        <p:txBody>
          <a:bodyPr>
            <a:spAutoFit/>
          </a:bodyPr>
          <a:lstStyle/>
          <a:p>
            <a:pPr algn="ctr">
              <a:spcBef>
                <a:spcPct val="50000"/>
              </a:spcBef>
            </a:pPr>
            <a:r>
              <a:rPr lang="en-US" sz="2100" dirty="0"/>
              <a:t>1954</a:t>
            </a:r>
          </a:p>
        </p:txBody>
      </p:sp>
      <p:sp>
        <p:nvSpPr>
          <p:cNvPr id="2" name="Date Placeholder 1"/>
          <p:cNvSpPr>
            <a:spLocks noGrp="1"/>
          </p:cNvSpPr>
          <p:nvPr>
            <p:ph type="dt" sz="half" idx="10"/>
          </p:nvPr>
        </p:nvSpPr>
        <p:spPr/>
        <p:txBody>
          <a:bodyPr/>
          <a:lstStyle/>
          <a:p>
            <a:r>
              <a:rPr lang="en-US" smtClean="0"/>
              <a:t>06 March 2015</a:t>
            </a:r>
            <a:endParaRPr lang="en-US" dirty="0"/>
          </a:p>
        </p:txBody>
      </p:sp>
      <p:sp>
        <p:nvSpPr>
          <p:cNvPr id="3" name="Footer Placeholder 2"/>
          <p:cNvSpPr>
            <a:spLocks noGrp="1"/>
          </p:cNvSpPr>
          <p:nvPr>
            <p:ph type="ftr" sz="quarter" idx="11"/>
          </p:nvPr>
        </p:nvSpPr>
        <p:spPr/>
        <p:txBody>
          <a:bodyPr/>
          <a:lstStyle/>
          <a:p>
            <a:r>
              <a:rPr lang="en-US" smtClean="0"/>
              <a:t>Dr. Christopher B.R. Diller</a:t>
            </a:r>
            <a:endParaRPr lang="en-US"/>
          </a:p>
        </p:txBody>
      </p:sp>
      <p:sp>
        <p:nvSpPr>
          <p:cNvPr id="4" name="Slide Number Placeholder 3"/>
          <p:cNvSpPr>
            <a:spLocks noGrp="1"/>
          </p:cNvSpPr>
          <p:nvPr>
            <p:ph type="sldNum" sz="quarter" idx="12"/>
          </p:nvPr>
        </p:nvSpPr>
        <p:spPr/>
        <p:txBody>
          <a:bodyPr/>
          <a:lstStyle/>
          <a:p>
            <a:fld id="{08397662-D04D-1E47-B838-317557611CF5}" type="slidenum">
              <a:rPr lang="en-US" smtClean="0"/>
              <a:t>29</a:t>
            </a:fld>
            <a:endParaRPr lang="en-US"/>
          </a:p>
        </p:txBody>
      </p:sp>
    </p:spTree>
    <p:extLst>
      <p:ext uri="{BB962C8B-B14F-4D97-AF65-F5344CB8AC3E}">
        <p14:creationId xmlns:p14="http://schemas.microsoft.com/office/powerpoint/2010/main" val="2449175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1000"/>
                                        <p:tgtEl>
                                          <p:spTgt spid="120834"/>
                                        </p:tgtEl>
                                      </p:cBhvr>
                                    </p:animEffect>
                                  </p:childTnLst>
                                </p:cTn>
                              </p:par>
                            </p:childTnLst>
                          </p:cTn>
                        </p:par>
                        <p:par>
                          <p:cTn id="8" fill="hold">
                            <p:stCondLst>
                              <p:cond delay="1000"/>
                            </p:stCondLst>
                            <p:childTnLst>
                              <p:par>
                                <p:cTn id="9" presetID="1" presetClass="entr" presetSubtype="0" fill="hold" nodeType="afterEffect">
                                  <p:stCondLst>
                                    <p:cond delay="1000"/>
                                  </p:stCondLst>
                                  <p:childTnLst>
                                    <p:set>
                                      <p:cBhvr>
                                        <p:cTn id="10" dur="1" fill="hold">
                                          <p:stCondLst>
                                            <p:cond delay="0"/>
                                          </p:stCondLst>
                                        </p:cTn>
                                        <p:tgtEl>
                                          <p:spTgt spid="120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0976"/>
                                        </p:tgtEl>
                                        <p:attrNameLst>
                                          <p:attrName>style.visibility</p:attrName>
                                        </p:attrNameLst>
                                      </p:cBhvr>
                                      <p:to>
                                        <p:strVal val="visible"/>
                                      </p:to>
                                    </p:set>
                                    <p:animEffect transition="in" filter="fade">
                                      <p:cBhvr>
                                        <p:cTn id="15" dur="1000"/>
                                        <p:tgtEl>
                                          <p:spTgt spid="12097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0977"/>
                                        </p:tgtEl>
                                        <p:attrNameLst>
                                          <p:attrName>style.visibility</p:attrName>
                                        </p:attrNameLst>
                                      </p:cBhvr>
                                      <p:to>
                                        <p:strVal val="visible"/>
                                      </p:to>
                                    </p:set>
                                    <p:animEffect transition="in" filter="fade">
                                      <p:cBhvr>
                                        <p:cTn id="20" dur="1000"/>
                                        <p:tgtEl>
                                          <p:spTgt spid="1209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0978"/>
                                        </p:tgtEl>
                                        <p:attrNameLst>
                                          <p:attrName>style.visibility</p:attrName>
                                        </p:attrNameLst>
                                      </p:cBhvr>
                                      <p:to>
                                        <p:strVal val="visible"/>
                                      </p:to>
                                    </p:set>
                                    <p:animEffect transition="in" filter="fade">
                                      <p:cBhvr>
                                        <p:cTn id="25" dur="1000"/>
                                        <p:tgtEl>
                                          <p:spTgt spid="1209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0979"/>
                                        </p:tgtEl>
                                        <p:attrNameLst>
                                          <p:attrName>style.visibility</p:attrName>
                                        </p:attrNameLst>
                                      </p:cBhvr>
                                      <p:to>
                                        <p:strVal val="visible"/>
                                      </p:to>
                                    </p:set>
                                    <p:animEffect transition="in" filter="fade">
                                      <p:cBhvr>
                                        <p:cTn id="30" dur="1000"/>
                                        <p:tgtEl>
                                          <p:spTgt spid="12097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0980"/>
                                        </p:tgtEl>
                                        <p:attrNameLst>
                                          <p:attrName>style.visibility</p:attrName>
                                        </p:attrNameLst>
                                      </p:cBhvr>
                                      <p:to>
                                        <p:strVal val="visible"/>
                                      </p:to>
                                    </p:set>
                                    <p:animEffect transition="in" filter="fade">
                                      <p:cBhvr>
                                        <p:cTn id="35" dur="1000"/>
                                        <p:tgtEl>
                                          <p:spTgt spid="12098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0981"/>
                                        </p:tgtEl>
                                        <p:attrNameLst>
                                          <p:attrName>style.visibility</p:attrName>
                                        </p:attrNameLst>
                                      </p:cBhvr>
                                      <p:to>
                                        <p:strVal val="visible"/>
                                      </p:to>
                                    </p:set>
                                    <p:animEffect transition="in" filter="fade">
                                      <p:cBhvr>
                                        <p:cTn id="40" dur="1000"/>
                                        <p:tgtEl>
                                          <p:spTgt spid="12098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0982"/>
                                        </p:tgtEl>
                                        <p:attrNameLst>
                                          <p:attrName>style.visibility</p:attrName>
                                        </p:attrNameLst>
                                      </p:cBhvr>
                                      <p:to>
                                        <p:strVal val="visible"/>
                                      </p:to>
                                    </p:set>
                                    <p:animEffect transition="in" filter="fade">
                                      <p:cBhvr>
                                        <p:cTn id="45" dur="1000"/>
                                        <p:tgtEl>
                                          <p:spTgt spid="12098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20983"/>
                                        </p:tgtEl>
                                        <p:attrNameLst>
                                          <p:attrName>style.visibility</p:attrName>
                                        </p:attrNameLst>
                                      </p:cBhvr>
                                      <p:to>
                                        <p:strVal val="visible"/>
                                      </p:to>
                                    </p:set>
                                    <p:animEffect transition="in" filter="fade">
                                      <p:cBhvr>
                                        <p:cTn id="50" dur="1000"/>
                                        <p:tgtEl>
                                          <p:spTgt spid="12098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0984"/>
                                        </p:tgtEl>
                                        <p:attrNameLst>
                                          <p:attrName>style.visibility</p:attrName>
                                        </p:attrNameLst>
                                      </p:cBhvr>
                                      <p:to>
                                        <p:strVal val="visible"/>
                                      </p:to>
                                    </p:set>
                                    <p:animEffect transition="in" filter="fade">
                                      <p:cBhvr>
                                        <p:cTn id="55" dur="1000"/>
                                        <p:tgtEl>
                                          <p:spTgt spid="12098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20974"/>
                                        </p:tgtEl>
                                        <p:attrNameLst>
                                          <p:attrName>style.visibility</p:attrName>
                                        </p:attrNameLst>
                                      </p:cBhvr>
                                      <p:to>
                                        <p:strVal val="visible"/>
                                      </p:to>
                                    </p:set>
                                    <p:animEffect transition="in" filter="fade">
                                      <p:cBhvr>
                                        <p:cTn id="60" dur="1000"/>
                                        <p:tgtEl>
                                          <p:spTgt spid="12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976" grpId="0"/>
      <p:bldP spid="120977" grpId="0"/>
      <p:bldP spid="120978" grpId="0"/>
      <p:bldP spid="120979" grpId="0"/>
      <p:bldP spid="120980" grpId="0"/>
      <p:bldP spid="120981" grpId="0"/>
      <p:bldP spid="120982" grpId="0"/>
      <p:bldP spid="120983" grpId="0"/>
      <p:bldP spid="1209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Objectives</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Innovation Defined</a:t>
            </a:r>
            <a:endParaRPr lang="en-US" dirty="0" smtClean="0"/>
          </a:p>
          <a:p>
            <a:r>
              <a:rPr lang="en-US" dirty="0" smtClean="0">
                <a:hlinkClick r:id="rId3" action="ppaction://hlinksldjump"/>
              </a:rPr>
              <a:t>Collaborative Classroom/Research Initiatives</a:t>
            </a:r>
            <a:endParaRPr lang="en-US" dirty="0" smtClean="0"/>
          </a:p>
          <a:p>
            <a:r>
              <a:rPr lang="en-US" dirty="0" smtClean="0">
                <a:hlinkClick r:id="rId4" action="ppaction://hlinksldjump"/>
              </a:rPr>
              <a:t>Importance of Historical Perspectives</a:t>
            </a:r>
            <a:endParaRPr lang="en-US" dirty="0" smtClean="0"/>
          </a:p>
          <a:p>
            <a:r>
              <a:rPr lang="en-US" dirty="0" smtClean="0">
                <a:hlinkClick r:id="rId5" action="ppaction://hlinksldjump"/>
              </a:rPr>
              <a:t>Critical Thinking, Evaluation &amp; Planning Skills</a:t>
            </a:r>
            <a:endParaRPr lang="en-US" dirty="0" smtClean="0"/>
          </a:p>
          <a:p>
            <a:pPr lvl="1"/>
            <a:r>
              <a:rPr lang="en-US" dirty="0" smtClean="0"/>
              <a:t>Developing “tech-friendly” skills WITHOUT technology!</a:t>
            </a:r>
          </a:p>
          <a:p>
            <a:r>
              <a:rPr lang="en-US" dirty="0" smtClean="0">
                <a:hlinkClick r:id="rId6" action="ppaction://hlinksldjump"/>
              </a:rPr>
              <a:t>Conclusions: “Moonshot Thinking”</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a:t>
            </a:fld>
            <a:endParaRPr lang="en-US"/>
          </a:p>
        </p:txBody>
      </p:sp>
    </p:spTree>
    <p:extLst>
      <p:ext uri="{BB962C8B-B14F-4D97-AF65-F5344CB8AC3E}">
        <p14:creationId xmlns:p14="http://schemas.microsoft.com/office/powerpoint/2010/main" val="2734969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“Non-tech” Tech Class Discussions</a:t>
            </a:r>
            <a:endParaRPr lang="en-US" dirty="0"/>
          </a:p>
        </p:txBody>
      </p:sp>
      <p:sp>
        <p:nvSpPr>
          <p:cNvPr id="3" name="Content Placeholder 2"/>
          <p:cNvSpPr>
            <a:spLocks noGrp="1"/>
          </p:cNvSpPr>
          <p:nvPr>
            <p:ph idx="1"/>
          </p:nvPr>
        </p:nvSpPr>
        <p:spPr/>
        <p:txBody>
          <a:bodyPr>
            <a:normAutofit/>
          </a:bodyPr>
          <a:lstStyle/>
          <a:p>
            <a:r>
              <a:rPr lang="en-US" dirty="0" smtClean="0"/>
              <a:t>Critically discuss new products/services/applications</a:t>
            </a:r>
          </a:p>
          <a:p>
            <a:r>
              <a:rPr lang="en-US" dirty="0" smtClean="0"/>
              <a:t>Identify WHY they are successful</a:t>
            </a:r>
          </a:p>
          <a:p>
            <a:pPr lvl="1"/>
            <a:r>
              <a:rPr lang="en-US" dirty="0" smtClean="0"/>
              <a:t>What were the best options BEFORE?</a:t>
            </a:r>
          </a:p>
          <a:p>
            <a:r>
              <a:rPr lang="en-US" dirty="0" smtClean="0"/>
              <a:t>Identify/discuss replacements or alternatives</a:t>
            </a:r>
          </a:p>
          <a:p>
            <a:pPr lvl="1"/>
            <a:r>
              <a:rPr lang="en-US" dirty="0" smtClean="0"/>
              <a:t>Could these be improved even MORE?</a:t>
            </a:r>
          </a:p>
          <a:p>
            <a:r>
              <a:rPr lang="en-US" dirty="0" smtClean="0"/>
              <a:t>Discuss historical technological FAILURES, too!</a:t>
            </a:r>
          </a:p>
          <a:p>
            <a:pPr lvl="1"/>
            <a:r>
              <a:rPr lang="en-US" dirty="0" smtClean="0"/>
              <a:t>Why weren’t they valued? Where did they go wrong?</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30</a:t>
            </a:fld>
            <a:endParaRPr lang="en-US"/>
          </a:p>
        </p:txBody>
      </p:sp>
    </p:spTree>
    <p:extLst>
      <p:ext uri="{BB962C8B-B14F-4D97-AF65-F5344CB8AC3E}">
        <p14:creationId xmlns:p14="http://schemas.microsoft.com/office/powerpoint/2010/main" val="2084678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MOST Beneficial Tech Skill</a:t>
            </a:r>
            <a:endParaRPr lang="en-US" dirty="0"/>
          </a:p>
        </p:txBody>
      </p:sp>
      <p:sp>
        <p:nvSpPr>
          <p:cNvPr id="3" name="Content Placeholder 2"/>
          <p:cNvSpPr>
            <a:spLocks noGrp="1"/>
          </p:cNvSpPr>
          <p:nvPr>
            <p:ph idx="1"/>
          </p:nvPr>
        </p:nvSpPr>
        <p:spPr/>
        <p:txBody>
          <a:bodyPr>
            <a:normAutofit/>
          </a:bodyPr>
          <a:lstStyle/>
          <a:p>
            <a:r>
              <a:rPr lang="en-US" dirty="0" smtClean="0"/>
              <a:t>Find a NEW use for an OLD technology!</a:t>
            </a:r>
          </a:p>
          <a:p>
            <a:pPr lvl="1"/>
            <a:r>
              <a:rPr lang="en-US" dirty="0" smtClean="0"/>
              <a:t>“Trailing-edge Innovation”</a:t>
            </a:r>
            <a:endParaRPr lang="en-US" dirty="0"/>
          </a:p>
          <a:p>
            <a:r>
              <a:rPr lang="en-US" dirty="0" smtClean="0"/>
              <a:t>Example: BellSouth </a:t>
            </a:r>
            <a:r>
              <a:rPr lang="en-US" dirty="0" err="1" smtClean="0"/>
              <a:t>Cellemetry</a:t>
            </a:r>
            <a:endParaRPr lang="en-US" dirty="0" smtClean="0"/>
          </a:p>
          <a:p>
            <a:pPr lvl="1"/>
            <a:r>
              <a:rPr lang="en-US" dirty="0" smtClean="0"/>
              <a:t>1996: Digital cellular networks launched in US</a:t>
            </a:r>
          </a:p>
          <a:p>
            <a:pPr lvl="1"/>
            <a:r>
              <a:rPr lang="en-US" dirty="0" smtClean="0"/>
              <a:t>1996: Analog cellular network use PLUMMETED!</a:t>
            </a:r>
          </a:p>
          <a:p>
            <a:pPr lvl="1"/>
            <a:r>
              <a:rPr lang="en-US" dirty="0" smtClean="0"/>
              <a:t>1997: ex-BellSouth employees bought analog networks</a:t>
            </a:r>
          </a:p>
          <a:p>
            <a:pPr lvl="1"/>
            <a:r>
              <a:rPr lang="en-US" dirty="0" smtClean="0"/>
              <a:t>2015: $2B/year revenues for “remote telemetry” services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31</a:t>
            </a:fld>
            <a:endParaRPr lang="en-US"/>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72400" y="1316052"/>
            <a:ext cx="1371600" cy="109728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9560" y="2528893"/>
            <a:ext cx="1097280" cy="109728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50101" y="1667324"/>
            <a:ext cx="2059459" cy="1097280"/>
          </a:xfrm>
          <a:prstGeom prst="rect">
            <a:avLst/>
          </a:prstGeom>
        </p:spPr>
      </p:pic>
    </p:spTree>
    <p:extLst>
      <p:ext uri="{BB962C8B-B14F-4D97-AF65-F5344CB8AC3E}">
        <p14:creationId xmlns:p14="http://schemas.microsoft.com/office/powerpoint/2010/main" val="2558574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Critical Thinking &amp; Planning</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32</a:t>
            </a:fld>
            <a:endParaRPr lang="en-US"/>
          </a:p>
        </p:txBody>
      </p:sp>
      <p:sp>
        <p:nvSpPr>
          <p:cNvPr id="9" name="TextBox 8"/>
          <p:cNvSpPr txBox="1"/>
          <p:nvPr/>
        </p:nvSpPr>
        <p:spPr>
          <a:xfrm>
            <a:off x="6323162" y="4361236"/>
            <a:ext cx="2171551" cy="369332"/>
          </a:xfrm>
          <a:prstGeom prst="rect">
            <a:avLst/>
          </a:prstGeom>
          <a:noFill/>
        </p:spPr>
        <p:txBody>
          <a:bodyPr wrap="square" rtlCol="0">
            <a:spAutoFit/>
          </a:bodyPr>
          <a:lstStyle/>
          <a:p>
            <a:pPr algn="r"/>
            <a:r>
              <a:rPr lang="en-US" dirty="0" smtClean="0">
                <a:solidFill>
                  <a:srgbClr val="FF0000"/>
                </a:solidFill>
                <a:hlinkClick r:id="rId2" action="ppaction://hlinksldjump"/>
              </a:rPr>
              <a:t>[BACK TO TOPIC LIST]</a:t>
            </a:r>
            <a:endParaRPr lang="en-US" dirty="0">
              <a:solidFill>
                <a:srgbClr val="FF0000"/>
              </a:solidFill>
            </a:endParaRPr>
          </a:p>
        </p:txBody>
      </p:sp>
    </p:spTree>
    <p:extLst>
      <p:ext uri="{BB962C8B-B14F-4D97-AF65-F5344CB8AC3E}">
        <p14:creationId xmlns:p14="http://schemas.microsoft.com/office/powerpoint/2010/main" val="3026043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Valuable Skills for Innovative Thinking</a:t>
            </a:r>
            <a:endParaRPr lang="en-US" dirty="0"/>
          </a:p>
        </p:txBody>
      </p:sp>
      <p:sp>
        <p:nvSpPr>
          <p:cNvPr id="8" name="Content Placeholder 7"/>
          <p:cNvSpPr>
            <a:spLocks noGrp="1"/>
          </p:cNvSpPr>
          <p:nvPr>
            <p:ph idx="1"/>
          </p:nvPr>
        </p:nvSpPr>
        <p:spPr/>
        <p:txBody>
          <a:bodyPr/>
          <a:lstStyle/>
          <a:p>
            <a:r>
              <a:rPr lang="en-US" dirty="0" smtClean="0"/>
              <a:t>See things differently</a:t>
            </a:r>
          </a:p>
          <a:p>
            <a:r>
              <a:rPr lang="en-US" dirty="0" smtClean="0"/>
              <a:t>Identify people’s problems</a:t>
            </a:r>
          </a:p>
          <a:p>
            <a:r>
              <a:rPr lang="en-US" dirty="0" smtClean="0"/>
              <a:t>Diagram processes (Flowchart/PERT)</a:t>
            </a:r>
          </a:p>
          <a:p>
            <a:r>
              <a:rPr lang="en-US" dirty="0" smtClean="0"/>
              <a:t>Develop realistic schedules (GANTT)</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33</a:t>
            </a:fld>
            <a:endParaRPr lang="en-US"/>
          </a:p>
        </p:txBody>
      </p:sp>
    </p:spTree>
    <p:extLst>
      <p:ext uri="{BB962C8B-B14F-4D97-AF65-F5344CB8AC3E}">
        <p14:creationId xmlns:p14="http://schemas.microsoft.com/office/powerpoint/2010/main" val="700696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#1: See Things Differently – 1</a:t>
            </a:r>
            <a:endParaRPr lang="en-US" dirty="0"/>
          </a:p>
        </p:txBody>
      </p:sp>
      <p:pic>
        <p:nvPicPr>
          <p:cNvPr id="11" name="Content Placeholder 10"/>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64766" y="1316038"/>
            <a:ext cx="7814468" cy="3409949"/>
          </a:xfrm>
        </p:spPr>
      </p:pic>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34</a:t>
            </a:fld>
            <a:endParaRPr lang="en-US"/>
          </a:p>
        </p:txBody>
      </p:sp>
    </p:spTree>
    <p:extLst>
      <p:ext uri="{BB962C8B-B14F-4D97-AF65-F5344CB8AC3E}">
        <p14:creationId xmlns:p14="http://schemas.microsoft.com/office/powerpoint/2010/main" val="339993174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a:t>
            </a:r>
            <a:r>
              <a:rPr lang="en-US" dirty="0" smtClean="0"/>
              <a:t>1: See Things Differently – 1</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35</a:t>
            </a:fld>
            <a:endParaRPr lang="en-US"/>
          </a:p>
        </p:txBody>
      </p:sp>
      <p:pic>
        <p:nvPicPr>
          <p:cNvPr id="8" name="Content Placeholder 7"/>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664766" y="1316038"/>
            <a:ext cx="7814467" cy="3409949"/>
          </a:xfrm>
        </p:spPr>
      </p:pic>
    </p:spTree>
    <p:extLst>
      <p:ext uri="{BB962C8B-B14F-4D97-AF65-F5344CB8AC3E}">
        <p14:creationId xmlns:p14="http://schemas.microsoft.com/office/powerpoint/2010/main" val="162089710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a:t>
            </a:r>
            <a:r>
              <a:rPr lang="en-US" dirty="0" smtClean="0"/>
              <a:t>1: See Things Differently – 2</a:t>
            </a:r>
            <a:endParaRPr lang="en-US" dirty="0"/>
          </a:p>
        </p:txBody>
      </p:sp>
      <p:pic>
        <p:nvPicPr>
          <p:cNvPr id="3" name="Content Placeholder 2"/>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1326773"/>
            <a:ext cx="4038599" cy="3413879"/>
          </a:xfrm>
        </p:spPr>
      </p:pic>
      <p:pic>
        <p:nvPicPr>
          <p:cNvPr id="9" name="Content Placeholder 8"/>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4648200" y="1326731"/>
            <a:ext cx="4038599" cy="3413963"/>
          </a:xfrm>
        </p:spPr>
      </p:pic>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36</a:t>
            </a:fld>
            <a:endParaRPr lang="en-US"/>
          </a:p>
        </p:txBody>
      </p:sp>
    </p:spTree>
    <p:extLst>
      <p:ext uri="{BB962C8B-B14F-4D97-AF65-F5344CB8AC3E}">
        <p14:creationId xmlns:p14="http://schemas.microsoft.com/office/powerpoint/2010/main" val="35366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a:t>
            </a:r>
            <a:r>
              <a:rPr lang="en-US" dirty="0" smtClean="0"/>
              <a:t>1: </a:t>
            </a:r>
            <a:r>
              <a:rPr lang="en-US" dirty="0"/>
              <a:t>See Things Differently – </a:t>
            </a:r>
            <a:r>
              <a:rPr lang="en-US" dirty="0" smtClean="0"/>
              <a:t>3</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28875" y="1954213"/>
            <a:ext cx="4286250" cy="2133600"/>
          </a:xfrm>
        </p:spPr>
      </p:pic>
      <p:sp>
        <p:nvSpPr>
          <p:cNvPr id="5" name="Date Placeholder 4"/>
          <p:cNvSpPr>
            <a:spLocks noGrp="1"/>
          </p:cNvSpPr>
          <p:nvPr>
            <p:ph type="dt" sz="half" idx="10"/>
          </p:nvPr>
        </p:nvSpPr>
        <p:spPr/>
        <p:txBody>
          <a:bodyPr/>
          <a:lstStyle/>
          <a:p>
            <a:r>
              <a:rPr lang="en-US" smtClean="0"/>
              <a:t>06 March 2015</a:t>
            </a:r>
            <a:endParaRPr lang="en-US" dirty="0"/>
          </a:p>
        </p:txBody>
      </p:sp>
      <p:sp>
        <p:nvSpPr>
          <p:cNvPr id="6" name="Footer Placeholder 5"/>
          <p:cNvSpPr>
            <a:spLocks noGrp="1"/>
          </p:cNvSpPr>
          <p:nvPr>
            <p:ph type="ftr" sz="quarter" idx="11"/>
          </p:nvPr>
        </p:nvSpPr>
        <p:spPr/>
        <p:txBody>
          <a:bodyPr/>
          <a:lstStyle/>
          <a:p>
            <a:r>
              <a:rPr lang="en-US" smtClean="0"/>
              <a:t>Dr. Christopher B.R. Diller</a:t>
            </a:r>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pPr/>
              <a:t>37</a:t>
            </a:fld>
            <a:endParaRPr lang="en-US" dirty="0"/>
          </a:p>
        </p:txBody>
      </p:sp>
    </p:spTree>
    <p:extLst>
      <p:ext uri="{BB962C8B-B14F-4D97-AF65-F5344CB8AC3E}">
        <p14:creationId xmlns:p14="http://schemas.microsoft.com/office/powerpoint/2010/main" val="402678137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Skill #</a:t>
            </a:r>
            <a:r>
              <a:rPr lang="en-US" dirty="0" smtClean="0"/>
              <a:t>1: </a:t>
            </a:r>
            <a:r>
              <a:rPr lang="en-US" dirty="0"/>
              <a:t>See Things Differently – 4</a:t>
            </a:r>
          </a:p>
        </p:txBody>
      </p:sp>
      <p:sp>
        <p:nvSpPr>
          <p:cNvPr id="5" name="Date Placeholder 4"/>
          <p:cNvSpPr>
            <a:spLocks noGrp="1"/>
          </p:cNvSpPr>
          <p:nvPr>
            <p:ph type="dt" sz="half" idx="10"/>
          </p:nvPr>
        </p:nvSpPr>
        <p:spPr/>
        <p:txBody>
          <a:bodyPr/>
          <a:lstStyle/>
          <a:p>
            <a:r>
              <a:rPr lang="en-US" smtClean="0"/>
              <a:t>06 March 2015</a:t>
            </a:r>
            <a:endParaRPr lang="en-US" dirty="0"/>
          </a:p>
        </p:txBody>
      </p:sp>
      <p:sp>
        <p:nvSpPr>
          <p:cNvPr id="6" name="Footer Placeholder 5"/>
          <p:cNvSpPr>
            <a:spLocks noGrp="1"/>
          </p:cNvSpPr>
          <p:nvPr>
            <p:ph type="ftr" sz="quarter" idx="11"/>
          </p:nvPr>
        </p:nvSpPr>
        <p:spPr/>
        <p:txBody>
          <a:bodyPr/>
          <a:lstStyle/>
          <a:p>
            <a:r>
              <a:rPr lang="en-US" smtClean="0"/>
              <a:t>Dr. Christopher B.R. Diller</a:t>
            </a:r>
            <a:endParaRPr lang="en-US" dirty="0"/>
          </a:p>
        </p:txBody>
      </p:sp>
      <p:sp>
        <p:nvSpPr>
          <p:cNvPr id="7" name="Slide Number Placeholder 6"/>
          <p:cNvSpPr>
            <a:spLocks noGrp="1"/>
          </p:cNvSpPr>
          <p:nvPr>
            <p:ph type="sldNum" sz="quarter" idx="12"/>
          </p:nvPr>
        </p:nvSpPr>
        <p:spPr/>
        <p:txBody>
          <a:bodyPr/>
          <a:lstStyle/>
          <a:p>
            <a:fld id="{08397662-D04D-1E47-B838-317557611CF5}" type="slidenum">
              <a:rPr lang="en-US" smtClean="0"/>
              <a:pPr/>
              <a:t>38</a:t>
            </a:fld>
            <a:endParaRPr lang="en-US" dirty="0"/>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57200" y="1651650"/>
            <a:ext cx="2743200" cy="2598420"/>
          </a:xfrm>
        </p:spPr>
      </p:pic>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3585" y="1653174"/>
            <a:ext cx="1836828" cy="2596896"/>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3598" y="1653174"/>
            <a:ext cx="2743200" cy="2598420"/>
          </a:xfrm>
          <a:prstGeom prst="rect">
            <a:avLst/>
          </a:prstGeom>
        </p:spPr>
      </p:pic>
    </p:spTree>
    <p:extLst>
      <p:ext uri="{BB962C8B-B14F-4D97-AF65-F5344CB8AC3E}">
        <p14:creationId xmlns:p14="http://schemas.microsoft.com/office/powerpoint/2010/main" val="2826033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#2: Identify People’s Problems</a:t>
            </a:r>
            <a:endParaRPr lang="en-US" dirty="0"/>
          </a:p>
        </p:txBody>
      </p:sp>
      <p:sp>
        <p:nvSpPr>
          <p:cNvPr id="3" name="Content Placeholder 2"/>
          <p:cNvSpPr>
            <a:spLocks noGrp="1"/>
          </p:cNvSpPr>
          <p:nvPr>
            <p:ph idx="1"/>
          </p:nvPr>
        </p:nvSpPr>
        <p:spPr/>
        <p:txBody>
          <a:bodyPr/>
          <a:lstStyle/>
          <a:p>
            <a:r>
              <a:rPr lang="en-US" dirty="0" smtClean="0"/>
              <a:t>Talk to others… LISTEN to what they say!</a:t>
            </a:r>
          </a:p>
          <a:p>
            <a:pPr lvl="1"/>
            <a:r>
              <a:rPr lang="en-US" dirty="0" smtClean="0">
                <a:solidFill>
                  <a:srgbClr val="FF0000"/>
                </a:solidFill>
              </a:rPr>
              <a:t>Find out: “WHY?”</a:t>
            </a:r>
          </a:p>
          <a:p>
            <a:r>
              <a:rPr lang="en-US" dirty="0" smtClean="0"/>
              <a:t>Identify possible solutions to ease their pain</a:t>
            </a:r>
          </a:p>
          <a:p>
            <a:pPr lvl="1"/>
            <a:r>
              <a:rPr lang="en-US" dirty="0">
                <a:solidFill>
                  <a:srgbClr val="FF0000"/>
                </a:solidFill>
              </a:rPr>
              <a:t>Ask yourself: “WHY NOT</a:t>
            </a:r>
            <a:r>
              <a:rPr lang="en-US" dirty="0" smtClean="0">
                <a:solidFill>
                  <a:srgbClr val="FF0000"/>
                </a:solidFill>
              </a:rPr>
              <a:t>? WHAT HOLDS US BACK?”</a:t>
            </a:r>
            <a:endParaRPr lang="en-US" dirty="0">
              <a:solidFill>
                <a:srgbClr val="FF0000"/>
              </a:solidFill>
            </a:endParaRPr>
          </a:p>
          <a:p>
            <a:pPr lvl="1"/>
            <a:r>
              <a:rPr lang="en-US" dirty="0" smtClean="0">
                <a:solidFill>
                  <a:srgbClr val="FF0000"/>
                </a:solidFill>
              </a:rPr>
              <a:t>Then, ask: “Is there an EXISTING technology that I can use in a different way to make this solution a reality?”</a:t>
            </a:r>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39</a:t>
            </a:fld>
            <a:endParaRPr lang="en-US"/>
          </a:p>
        </p:txBody>
      </p:sp>
    </p:spTree>
    <p:extLst>
      <p:ext uri="{BB962C8B-B14F-4D97-AF65-F5344CB8AC3E}">
        <p14:creationId xmlns:p14="http://schemas.microsoft.com/office/powerpoint/2010/main" val="15452516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Innovation Defined</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a:t>
            </a:fld>
            <a:endParaRPr lang="en-US"/>
          </a:p>
        </p:txBody>
      </p:sp>
      <p:sp>
        <p:nvSpPr>
          <p:cNvPr id="9" name="TextBox 8"/>
          <p:cNvSpPr txBox="1"/>
          <p:nvPr/>
        </p:nvSpPr>
        <p:spPr>
          <a:xfrm>
            <a:off x="6323162" y="4361236"/>
            <a:ext cx="2171551" cy="369332"/>
          </a:xfrm>
          <a:prstGeom prst="rect">
            <a:avLst/>
          </a:prstGeom>
          <a:noFill/>
        </p:spPr>
        <p:txBody>
          <a:bodyPr wrap="square" rtlCol="0">
            <a:spAutoFit/>
          </a:bodyPr>
          <a:lstStyle/>
          <a:p>
            <a:pPr algn="r"/>
            <a:r>
              <a:rPr lang="en-US" dirty="0" smtClean="0">
                <a:solidFill>
                  <a:srgbClr val="FF0000"/>
                </a:solidFill>
                <a:hlinkClick r:id="rId2" action="ppaction://hlinksldjump"/>
              </a:rPr>
              <a:t>[BACK TO TOPIC LIST]</a:t>
            </a:r>
            <a:endParaRPr lang="en-US" dirty="0">
              <a:solidFill>
                <a:srgbClr val="FF0000"/>
              </a:solidFill>
            </a:endParaRPr>
          </a:p>
        </p:txBody>
      </p:sp>
    </p:spTree>
    <p:extLst>
      <p:ext uri="{BB962C8B-B14F-4D97-AF65-F5344CB8AC3E}">
        <p14:creationId xmlns:p14="http://schemas.microsoft.com/office/powerpoint/2010/main" val="2950847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#3: Diagramming a Process</a:t>
            </a:r>
            <a:endParaRPr lang="en-US" dirty="0"/>
          </a:p>
        </p:txBody>
      </p:sp>
      <p:sp>
        <p:nvSpPr>
          <p:cNvPr id="3" name="Text Placeholder 2"/>
          <p:cNvSpPr>
            <a:spLocks noGrp="1"/>
          </p:cNvSpPr>
          <p:nvPr>
            <p:ph type="body" idx="1"/>
          </p:nvPr>
        </p:nvSpPr>
        <p:spPr/>
        <p:txBody>
          <a:bodyPr/>
          <a:lstStyle/>
          <a:p>
            <a:r>
              <a:rPr lang="en-US" dirty="0" smtClean="0"/>
              <a:t>Flowchart Example</a:t>
            </a:r>
            <a:endParaRPr lang="en-US" dirty="0"/>
          </a:p>
        </p:txBody>
      </p:sp>
      <p:pic>
        <p:nvPicPr>
          <p:cNvPr id="7" name="Content Placeholder 6"/>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1101215" y="1630363"/>
            <a:ext cx="2752157" cy="2963862"/>
          </a:xfrm>
        </p:spPr>
      </p:pic>
      <p:sp>
        <p:nvSpPr>
          <p:cNvPr id="8" name="Text Placeholder 7"/>
          <p:cNvSpPr>
            <a:spLocks noGrp="1"/>
          </p:cNvSpPr>
          <p:nvPr>
            <p:ph type="body" sz="quarter" idx="3"/>
          </p:nvPr>
        </p:nvSpPr>
        <p:spPr/>
        <p:txBody>
          <a:bodyPr/>
          <a:lstStyle/>
          <a:p>
            <a:r>
              <a:rPr lang="en-US" dirty="0" smtClean="0"/>
              <a:t>PERT Chart Example</a:t>
            </a:r>
            <a:endParaRPr lang="en-US" dirty="0"/>
          </a:p>
        </p:txBody>
      </p:sp>
      <p:pic>
        <p:nvPicPr>
          <p:cNvPr id="10" name="Content Placeholder 9"/>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a:xfrm>
            <a:off x="4645025" y="2193709"/>
            <a:ext cx="4041775" cy="1837170"/>
          </a:xfrm>
        </p:spPr>
      </p:pic>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40</a:t>
            </a:fld>
            <a:endParaRPr lang="en-US"/>
          </a:p>
        </p:txBody>
      </p:sp>
    </p:spTree>
    <p:extLst>
      <p:ext uri="{BB962C8B-B14F-4D97-AF65-F5344CB8AC3E}">
        <p14:creationId xmlns:p14="http://schemas.microsoft.com/office/powerpoint/2010/main" val="3203152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#4: Project Scheduling (Gantt)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798240" y="1316038"/>
            <a:ext cx="7547520" cy="3409950"/>
          </a:xfrm>
        </p:spPr>
      </p:pic>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41</a:t>
            </a:fld>
            <a:endParaRPr lang="en-US"/>
          </a:p>
        </p:txBody>
      </p:sp>
    </p:spTree>
    <p:extLst>
      <p:ext uri="{BB962C8B-B14F-4D97-AF65-F5344CB8AC3E}">
        <p14:creationId xmlns:p14="http://schemas.microsoft.com/office/powerpoint/2010/main" val="3314887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are REALLY teaching…</a:t>
            </a:r>
            <a:endParaRPr lang="en-US" dirty="0"/>
          </a:p>
        </p:txBody>
      </p:sp>
      <p:sp>
        <p:nvSpPr>
          <p:cNvPr id="3" name="Content Placeholder 2"/>
          <p:cNvSpPr>
            <a:spLocks noGrp="1"/>
          </p:cNvSpPr>
          <p:nvPr>
            <p:ph idx="1"/>
          </p:nvPr>
        </p:nvSpPr>
        <p:spPr/>
        <p:txBody>
          <a:bodyPr/>
          <a:lstStyle/>
          <a:p>
            <a:r>
              <a:rPr lang="en-US" dirty="0" smtClean="0"/>
              <a:t>“Pseudo-coding”</a:t>
            </a:r>
            <a:endParaRPr lang="en-US" dirty="0"/>
          </a:p>
          <a:p>
            <a:pPr lvl="1"/>
            <a:r>
              <a:rPr lang="en-US" dirty="0" smtClean="0"/>
              <a:t>Technology developers are NOT all coders!</a:t>
            </a:r>
          </a:p>
          <a:p>
            <a:pPr lvl="2"/>
            <a:r>
              <a:rPr lang="en-US" dirty="0" smtClean="0"/>
              <a:t>Logical thinking is the KEY characteristic of great coders</a:t>
            </a:r>
          </a:p>
          <a:p>
            <a:pPr lvl="1"/>
            <a:r>
              <a:rPr lang="en-US" dirty="0" smtClean="0"/>
              <a:t>Good development starts with a plan</a:t>
            </a:r>
          </a:p>
          <a:p>
            <a:pPr lvl="2"/>
            <a:r>
              <a:rPr lang="en-US" dirty="0" smtClean="0"/>
              <a:t>Good flowcharts or PERT charts are EASILY translated!</a:t>
            </a:r>
          </a:p>
          <a:p>
            <a:pPr lvl="1"/>
            <a:r>
              <a:rPr lang="en-US" dirty="0" smtClean="0"/>
              <a:t>Good development is managed by a “production” schedule</a:t>
            </a:r>
          </a:p>
          <a:p>
            <a:pPr lvl="2"/>
            <a:r>
              <a:rPr lang="en-US" dirty="0" smtClean="0"/>
              <a:t>GANTT chart development has MULTIPLE benefits!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42</a:t>
            </a:fld>
            <a:endParaRPr lang="en-US"/>
          </a:p>
        </p:txBody>
      </p:sp>
    </p:spTree>
    <p:extLst>
      <p:ext uri="{BB962C8B-B14F-4D97-AF65-F5344CB8AC3E}">
        <p14:creationId xmlns:p14="http://schemas.microsoft.com/office/powerpoint/2010/main" val="150357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Conclusions</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43</a:t>
            </a:fld>
            <a:endParaRPr lang="en-US"/>
          </a:p>
        </p:txBody>
      </p:sp>
      <p:sp>
        <p:nvSpPr>
          <p:cNvPr id="9" name="TextBox 8"/>
          <p:cNvSpPr txBox="1"/>
          <p:nvPr/>
        </p:nvSpPr>
        <p:spPr>
          <a:xfrm>
            <a:off x="6323162" y="4361236"/>
            <a:ext cx="2171551" cy="369332"/>
          </a:xfrm>
          <a:prstGeom prst="rect">
            <a:avLst/>
          </a:prstGeom>
          <a:noFill/>
        </p:spPr>
        <p:txBody>
          <a:bodyPr wrap="square" rtlCol="0">
            <a:spAutoFit/>
          </a:bodyPr>
          <a:lstStyle/>
          <a:p>
            <a:pPr algn="r"/>
            <a:r>
              <a:rPr lang="en-US" dirty="0" smtClean="0">
                <a:solidFill>
                  <a:srgbClr val="FF0000"/>
                </a:solidFill>
                <a:hlinkClick r:id="rId2" action="ppaction://hlinksldjump"/>
              </a:rPr>
              <a:t>[BACK TO TOPIC LIST]</a:t>
            </a:r>
            <a:endParaRPr lang="en-US" dirty="0">
              <a:solidFill>
                <a:srgbClr val="FF0000"/>
              </a:solidFill>
            </a:endParaRPr>
          </a:p>
        </p:txBody>
      </p:sp>
    </p:spTree>
    <p:extLst>
      <p:ext uri="{BB962C8B-B14F-4D97-AF65-F5344CB8AC3E}">
        <p14:creationId xmlns:p14="http://schemas.microsoft.com/office/powerpoint/2010/main" val="10290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X’s “Moonshot Thinking”</a:t>
            </a:r>
            <a:endParaRPr lang="en-US" dirty="0"/>
          </a:p>
        </p:txBody>
      </p:sp>
      <p:pic>
        <p:nvPicPr>
          <p:cNvPr id="7" name="0uaquGZKx_0"/>
          <p:cNvPicPr>
            <a:picLocks noGrp="1" noRot="1" noChangeAspect="1"/>
          </p:cNvPicPr>
          <p:nvPr>
            <p:ph idx="1"/>
            <a:videoFile r:link="rId1"/>
            <p:extLst>
              <p:ext uri="{DAA4B4D4-6D71-4841-9C94-3DE7FCFB9230}">
                <p14:media xmlns:p14="http://schemas.microsoft.com/office/powerpoint/2010/main" r:link="rId2"/>
              </p:ext>
            </p:extLst>
          </p:nvPr>
        </p:nvPicPr>
        <p:blipFill>
          <a:blip r:embed="rId5"/>
          <a:stretch>
            <a:fillRect/>
          </a:stretch>
        </p:blipFill>
        <p:spPr>
          <a:xfrm>
            <a:off x="1828800" y="1420801"/>
            <a:ext cx="5486400" cy="3086100"/>
          </a:xfrm>
          <a:prstGeom prst="rect">
            <a:avLst/>
          </a:prstGeom>
        </p:spPr>
      </p:pic>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44</a:t>
            </a:fld>
            <a:endParaRPr lang="en-US"/>
          </a:p>
        </p:txBody>
      </p:sp>
    </p:spTree>
    <p:extLst>
      <p:ext uri="{BB962C8B-B14F-4D97-AF65-F5344CB8AC3E}">
        <p14:creationId xmlns:p14="http://schemas.microsoft.com/office/powerpoint/2010/main" val="361564539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Key Take-</a:t>
            </a:r>
            <a:r>
              <a:rPr lang="en-US" dirty="0" err="1" smtClean="0"/>
              <a:t>Aways</a:t>
            </a:r>
            <a:endParaRPr lang="en-US" dirty="0"/>
          </a:p>
        </p:txBody>
      </p:sp>
      <p:sp>
        <p:nvSpPr>
          <p:cNvPr id="10" name="Content Placeholder 9"/>
          <p:cNvSpPr>
            <a:spLocks noGrp="1"/>
          </p:cNvSpPr>
          <p:nvPr>
            <p:ph idx="1"/>
          </p:nvPr>
        </p:nvSpPr>
        <p:spPr/>
        <p:txBody>
          <a:bodyPr/>
          <a:lstStyle/>
          <a:p>
            <a:r>
              <a:rPr lang="en-US" dirty="0" smtClean="0"/>
              <a:t>You CAN develop “tech skills” WITHOUT tech!</a:t>
            </a:r>
          </a:p>
          <a:p>
            <a:r>
              <a:rPr lang="en-US" dirty="0" smtClean="0"/>
              <a:t>It’s much easier if you:</a:t>
            </a:r>
          </a:p>
          <a:p>
            <a:pPr lvl="1"/>
            <a:r>
              <a:rPr lang="en-US" dirty="0" smtClean="0"/>
              <a:t>Clearly define the objectives (or desired skills)</a:t>
            </a:r>
          </a:p>
          <a:p>
            <a:pPr lvl="1"/>
            <a:r>
              <a:rPr lang="en-US" dirty="0" smtClean="0"/>
              <a:t>Work collaboratively WITH students to personalize!</a:t>
            </a:r>
          </a:p>
          <a:p>
            <a:pPr lvl="1"/>
            <a:r>
              <a:rPr lang="en-US" dirty="0" smtClean="0"/>
              <a:t>Enhance students’ knowledge of history (evaluation skills)</a:t>
            </a:r>
          </a:p>
          <a:p>
            <a:pPr lvl="1"/>
            <a:r>
              <a:rPr lang="en-US" dirty="0" smtClean="0"/>
              <a:t>Encourage critical thinking and use of planning tools</a:t>
            </a:r>
            <a:endParaRPr lang="en-US" dirty="0"/>
          </a:p>
        </p:txBody>
      </p:sp>
      <p:sp>
        <p:nvSpPr>
          <p:cNvPr id="4" name="Date Placeholder 3"/>
          <p:cNvSpPr>
            <a:spLocks noGrp="1"/>
          </p:cNvSpPr>
          <p:nvPr>
            <p:ph type="dt" sz="half" idx="10"/>
          </p:nvPr>
        </p:nvSpPr>
        <p:spPr/>
        <p:txBody>
          <a:bodyPr/>
          <a:lstStyle/>
          <a:p>
            <a:r>
              <a:rPr lang="en-US" smtClean="0"/>
              <a:t>06 March 2015</a:t>
            </a:r>
            <a:endParaRPr lang="en-US" dirty="0"/>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45</a:t>
            </a:fld>
            <a:endParaRPr lang="en-US"/>
          </a:p>
        </p:txBody>
      </p:sp>
    </p:spTree>
    <p:extLst>
      <p:ext uri="{BB962C8B-B14F-4D97-AF65-F5344CB8AC3E}">
        <p14:creationId xmlns:p14="http://schemas.microsoft.com/office/powerpoint/2010/main" val="148339909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20397"/>
            <a:ext cx="7772400" cy="2367184"/>
          </a:xfrm>
        </p:spPr>
        <p:txBody>
          <a:bodyPr>
            <a:normAutofit/>
          </a:bodyPr>
          <a:lstStyle/>
          <a:p>
            <a:r>
              <a:rPr lang="en-US" sz="4000" dirty="0"/>
              <a:t>http://appliedinnovationslab.com</a:t>
            </a:r>
            <a:endParaRPr lang="en-US" sz="4000" b="1" dirty="0"/>
          </a:p>
        </p:txBody>
      </p:sp>
      <p:sp>
        <p:nvSpPr>
          <p:cNvPr id="3" name="Subtitle 2"/>
          <p:cNvSpPr>
            <a:spLocks noGrp="1"/>
          </p:cNvSpPr>
          <p:nvPr>
            <p:ph type="subTitle" idx="1"/>
          </p:nvPr>
        </p:nvSpPr>
        <p:spPr>
          <a:xfrm>
            <a:off x="1371600" y="3401226"/>
            <a:ext cx="6400800" cy="1170774"/>
          </a:xfrm>
        </p:spPr>
        <p:txBody>
          <a:bodyPr>
            <a:normAutofit fontScale="85000" lnSpcReduction="20000"/>
          </a:bodyPr>
          <a:lstStyle/>
          <a:p>
            <a:r>
              <a:rPr lang="en-US" sz="2800" dirty="0" smtClean="0">
                <a:solidFill>
                  <a:schemeClr val="tx1"/>
                </a:solidFill>
              </a:rPr>
              <a:t>Dr. Christopher B.R. Diller</a:t>
            </a:r>
          </a:p>
          <a:p>
            <a:r>
              <a:rPr lang="en-US" sz="1800" dirty="0">
                <a:solidFill>
                  <a:schemeClr val="tx1"/>
                </a:solidFill>
              </a:rPr>
              <a:t>School of Interdisciplinary Informatics</a:t>
            </a:r>
          </a:p>
          <a:p>
            <a:r>
              <a:rPr lang="en-US" sz="1800" dirty="0">
                <a:solidFill>
                  <a:schemeClr val="tx1"/>
                </a:solidFill>
              </a:rPr>
              <a:t>College of Information Science &amp; </a:t>
            </a:r>
            <a:r>
              <a:rPr lang="en-US" sz="1800" dirty="0" smtClean="0">
                <a:solidFill>
                  <a:schemeClr val="tx1"/>
                </a:solidFill>
              </a:rPr>
              <a:t>Technology</a:t>
            </a:r>
          </a:p>
          <a:p>
            <a:r>
              <a:rPr lang="en-US" sz="1800" dirty="0" smtClean="0">
                <a:solidFill>
                  <a:schemeClr val="tx1"/>
                </a:solidFill>
              </a:rPr>
              <a:t>cdiller@unomaha.edu</a:t>
            </a:r>
            <a:endParaRPr lang="en-US" sz="1800" dirty="0">
              <a:solidFill>
                <a:schemeClr val="tx1"/>
              </a:solidFill>
            </a:endParaRPr>
          </a:p>
        </p:txBody>
      </p:sp>
    </p:spTree>
    <p:extLst>
      <p:ext uri="{BB962C8B-B14F-4D97-AF65-F5344CB8AC3E}">
        <p14:creationId xmlns:p14="http://schemas.microsoft.com/office/powerpoint/2010/main" val="283317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a:t>
            </a:r>
            <a:endParaRPr lang="en-US" dirty="0"/>
          </a:p>
        </p:txBody>
      </p:sp>
      <p:sp>
        <p:nvSpPr>
          <p:cNvPr id="3" name="Content Placeholder 2"/>
          <p:cNvSpPr>
            <a:spLocks noGrp="1"/>
          </p:cNvSpPr>
          <p:nvPr>
            <p:ph idx="1"/>
          </p:nvPr>
        </p:nvSpPr>
        <p:spPr/>
        <p:txBody>
          <a:bodyPr/>
          <a:lstStyle/>
          <a:p>
            <a:r>
              <a:rPr lang="en-US" dirty="0" smtClean="0"/>
              <a:t>IMPROVEMENT?</a:t>
            </a:r>
          </a:p>
          <a:p>
            <a:pPr lvl="1"/>
            <a:r>
              <a:rPr lang="en-US" dirty="0" smtClean="0">
                <a:solidFill>
                  <a:srgbClr val="FF0000"/>
                </a:solidFill>
              </a:rPr>
              <a:t>Make something better</a:t>
            </a:r>
            <a:endParaRPr lang="en-US" dirty="0">
              <a:solidFill>
                <a:srgbClr val="FF0000"/>
              </a:solidFill>
            </a:endParaRPr>
          </a:p>
          <a:p>
            <a:r>
              <a:rPr lang="en-US" dirty="0" smtClean="0"/>
              <a:t>INVENTION?</a:t>
            </a:r>
          </a:p>
          <a:p>
            <a:pPr lvl="1"/>
            <a:r>
              <a:rPr lang="en-US" dirty="0" smtClean="0">
                <a:solidFill>
                  <a:srgbClr val="FF0000"/>
                </a:solidFill>
              </a:rPr>
              <a:t>Make something new</a:t>
            </a:r>
            <a:endParaRPr lang="en-US" dirty="0">
              <a:solidFill>
                <a:srgbClr val="FF0000"/>
              </a:solidFill>
            </a:endParaRPr>
          </a:p>
          <a:p>
            <a:r>
              <a:rPr lang="en-US" dirty="0" smtClean="0"/>
              <a:t>INNOVATION?</a:t>
            </a:r>
          </a:p>
          <a:p>
            <a:pPr lvl="1"/>
            <a:r>
              <a:rPr lang="en-US" dirty="0" smtClean="0">
                <a:solidFill>
                  <a:srgbClr val="FF0000"/>
                </a:solidFill>
              </a:rPr>
              <a:t>See things differently… create a unique solution… and apply it in a way that changes everything for the future!</a:t>
            </a:r>
            <a:endParaRPr lang="en-US" dirty="0">
              <a:solidFill>
                <a:srgbClr val="FF0000"/>
              </a:solidFill>
            </a:endParaRPr>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5</a:t>
            </a:fld>
            <a:endParaRPr lang="en-US"/>
          </a:p>
        </p:txBody>
      </p:sp>
    </p:spTree>
    <p:extLst>
      <p:ext uri="{BB962C8B-B14F-4D97-AF65-F5344CB8AC3E}">
        <p14:creationId xmlns:p14="http://schemas.microsoft.com/office/powerpoint/2010/main" val="2723893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Improvements</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6</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3" y="1371601"/>
            <a:ext cx="2324745" cy="13716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97014" y="1371601"/>
            <a:ext cx="2188723" cy="137159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0800" y="1200151"/>
            <a:ext cx="2286000" cy="1714500"/>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1" y="3115546"/>
            <a:ext cx="2285997" cy="1489164"/>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429000" y="3195555"/>
            <a:ext cx="2286000" cy="1329145"/>
          </a:xfrm>
          <a:prstGeom prst="rect">
            <a:avLst/>
          </a:prstGeom>
        </p:spPr>
      </p:pic>
      <p:pic>
        <p:nvPicPr>
          <p:cNvPr id="13" name="Pictur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0801" y="3455896"/>
            <a:ext cx="2285998" cy="808463"/>
          </a:xfrm>
          <a:prstGeom prst="rect">
            <a:avLst/>
          </a:prstGeom>
        </p:spPr>
      </p:pic>
    </p:spTree>
    <p:extLst>
      <p:ext uri="{BB962C8B-B14F-4D97-AF65-F5344CB8AC3E}">
        <p14:creationId xmlns:p14="http://schemas.microsoft.com/office/powerpoint/2010/main" val="2703679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Inventors</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7</a:t>
            </a:fld>
            <a:endParaRPr lang="en-US"/>
          </a:p>
        </p:txBody>
      </p:sp>
      <p:grpSp>
        <p:nvGrpSpPr>
          <p:cNvPr id="23" name="Group 22"/>
          <p:cNvGrpSpPr/>
          <p:nvPr/>
        </p:nvGrpSpPr>
        <p:grpSpPr>
          <a:xfrm>
            <a:off x="457200" y="1503567"/>
            <a:ext cx="8229600" cy="2938603"/>
            <a:chOff x="457200" y="1503567"/>
            <a:chExt cx="8229600" cy="2938603"/>
          </a:xfrm>
        </p:grpSpPr>
        <p:grpSp>
          <p:nvGrpSpPr>
            <p:cNvPr id="19" name="Group 18"/>
            <p:cNvGrpSpPr/>
            <p:nvPr/>
          </p:nvGrpSpPr>
          <p:grpSpPr>
            <a:xfrm>
              <a:off x="457200" y="1505630"/>
              <a:ext cx="1828800" cy="2936540"/>
              <a:chOff x="457200" y="1505630"/>
              <a:chExt cx="1828800" cy="293654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505630"/>
                <a:ext cx="1828800" cy="2286000"/>
              </a:xfrm>
              <a:prstGeom prst="rect">
                <a:avLst/>
              </a:prstGeom>
            </p:spPr>
          </p:pic>
          <p:sp>
            <p:nvSpPr>
              <p:cNvPr id="12" name="TextBox 11"/>
              <p:cNvSpPr txBox="1"/>
              <p:nvPr/>
            </p:nvSpPr>
            <p:spPr>
              <a:xfrm>
                <a:off x="457200" y="3795839"/>
                <a:ext cx="1828800" cy="646331"/>
              </a:xfrm>
              <a:prstGeom prst="rect">
                <a:avLst/>
              </a:prstGeom>
              <a:noFill/>
            </p:spPr>
            <p:txBody>
              <a:bodyPr wrap="square" rtlCol="0">
                <a:spAutoFit/>
              </a:bodyPr>
              <a:lstStyle/>
              <a:p>
                <a:pPr algn="ctr"/>
                <a:r>
                  <a:rPr lang="en-US" dirty="0" smtClean="0"/>
                  <a:t>Benjamin Franklin</a:t>
                </a:r>
                <a:endParaRPr lang="en-US" dirty="0"/>
              </a:p>
            </p:txBody>
          </p:sp>
        </p:grpSp>
        <p:grpSp>
          <p:nvGrpSpPr>
            <p:cNvPr id="22" name="Group 21"/>
            <p:cNvGrpSpPr/>
            <p:nvPr/>
          </p:nvGrpSpPr>
          <p:grpSpPr>
            <a:xfrm>
              <a:off x="6851759" y="1503567"/>
              <a:ext cx="1835041" cy="2938601"/>
              <a:chOff x="6851759" y="1503567"/>
              <a:chExt cx="1835041" cy="2938601"/>
            </a:xfrm>
          </p:grpSpPr>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1759" y="1503567"/>
                <a:ext cx="1835041" cy="2292272"/>
              </a:xfrm>
              <a:prstGeom prst="rect">
                <a:avLst/>
              </a:prstGeom>
            </p:spPr>
          </p:pic>
          <p:sp>
            <p:nvSpPr>
              <p:cNvPr id="13" name="TextBox 12"/>
              <p:cNvSpPr txBox="1"/>
              <p:nvPr/>
            </p:nvSpPr>
            <p:spPr>
              <a:xfrm>
                <a:off x="6851759" y="3795837"/>
                <a:ext cx="1828800" cy="646331"/>
              </a:xfrm>
              <a:prstGeom prst="rect">
                <a:avLst/>
              </a:prstGeom>
              <a:noFill/>
            </p:spPr>
            <p:txBody>
              <a:bodyPr wrap="square" rtlCol="0">
                <a:spAutoFit/>
              </a:bodyPr>
              <a:lstStyle/>
              <a:p>
                <a:pPr algn="ctr"/>
                <a:r>
                  <a:rPr lang="en-US" dirty="0" smtClean="0"/>
                  <a:t>Nikola</a:t>
                </a:r>
              </a:p>
              <a:p>
                <a:pPr algn="ctr"/>
                <a:r>
                  <a:rPr lang="en-US" dirty="0" smtClean="0"/>
                  <a:t>Tesla</a:t>
                </a:r>
                <a:endParaRPr lang="en-US" dirty="0"/>
              </a:p>
            </p:txBody>
          </p:sp>
        </p:grpSp>
        <p:grpSp>
          <p:nvGrpSpPr>
            <p:cNvPr id="20" name="Group 19"/>
            <p:cNvGrpSpPr/>
            <p:nvPr/>
          </p:nvGrpSpPr>
          <p:grpSpPr>
            <a:xfrm>
              <a:off x="2590800" y="1506922"/>
              <a:ext cx="1838366" cy="2935248"/>
              <a:chOff x="2590800" y="1506922"/>
              <a:chExt cx="1838366" cy="2935248"/>
            </a:xfrm>
          </p:grpSpPr>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0800" y="1506922"/>
                <a:ext cx="1825019" cy="2281273"/>
              </a:xfrm>
              <a:prstGeom prst="rect">
                <a:avLst/>
              </a:prstGeom>
            </p:spPr>
          </p:pic>
          <p:sp>
            <p:nvSpPr>
              <p:cNvPr id="14" name="TextBox 13"/>
              <p:cNvSpPr txBox="1"/>
              <p:nvPr/>
            </p:nvSpPr>
            <p:spPr>
              <a:xfrm>
                <a:off x="2600366" y="3795839"/>
                <a:ext cx="1828800" cy="646331"/>
              </a:xfrm>
              <a:prstGeom prst="rect">
                <a:avLst/>
              </a:prstGeom>
              <a:noFill/>
            </p:spPr>
            <p:txBody>
              <a:bodyPr wrap="square" rtlCol="0">
                <a:spAutoFit/>
              </a:bodyPr>
              <a:lstStyle/>
              <a:p>
                <a:pPr algn="ctr"/>
                <a:r>
                  <a:rPr lang="en-US" dirty="0" smtClean="0"/>
                  <a:t>Thomas</a:t>
                </a:r>
              </a:p>
              <a:p>
                <a:pPr algn="ctr"/>
                <a:r>
                  <a:rPr lang="en-US" dirty="0" smtClean="0"/>
                  <a:t>Edison</a:t>
                </a:r>
                <a:endParaRPr lang="en-US" dirty="0"/>
              </a:p>
            </p:txBody>
          </p:sp>
        </p:grpSp>
        <p:grpSp>
          <p:nvGrpSpPr>
            <p:cNvPr id="21" name="Group 20"/>
            <p:cNvGrpSpPr/>
            <p:nvPr/>
          </p:nvGrpSpPr>
          <p:grpSpPr>
            <a:xfrm>
              <a:off x="4727725" y="1508781"/>
              <a:ext cx="1828800" cy="2933388"/>
              <a:chOff x="4727725" y="1508781"/>
              <a:chExt cx="1828800" cy="2933388"/>
            </a:xfrm>
          </p:grpSpPr>
          <p:pic>
            <p:nvPicPr>
              <p:cNvPr id="10" name="Pictur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27725" y="1508781"/>
                <a:ext cx="1825475" cy="2281843"/>
              </a:xfrm>
              <a:prstGeom prst="rect">
                <a:avLst/>
              </a:prstGeom>
            </p:spPr>
          </p:pic>
          <p:sp>
            <p:nvSpPr>
              <p:cNvPr id="15" name="TextBox 14"/>
              <p:cNvSpPr txBox="1"/>
              <p:nvPr/>
            </p:nvSpPr>
            <p:spPr>
              <a:xfrm>
                <a:off x="4727725" y="3795838"/>
                <a:ext cx="1828800" cy="646331"/>
              </a:xfrm>
              <a:prstGeom prst="rect">
                <a:avLst/>
              </a:prstGeom>
              <a:noFill/>
            </p:spPr>
            <p:txBody>
              <a:bodyPr wrap="square" rtlCol="0">
                <a:spAutoFit/>
              </a:bodyPr>
              <a:lstStyle/>
              <a:p>
                <a:pPr algn="ctr"/>
                <a:r>
                  <a:rPr lang="en-US" dirty="0" smtClean="0"/>
                  <a:t>George</a:t>
                </a:r>
              </a:p>
              <a:p>
                <a:pPr algn="ctr"/>
                <a:r>
                  <a:rPr lang="en-US" dirty="0" smtClean="0"/>
                  <a:t>Westinghouse</a:t>
                </a:r>
                <a:endParaRPr lang="en-US" dirty="0"/>
              </a:p>
            </p:txBody>
          </p:sp>
        </p:grpSp>
      </p:grpSp>
      <p:pic>
        <p:nvPicPr>
          <p:cNvPr id="3" name="Picture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00912" y="2873795"/>
            <a:ext cx="914400" cy="914400"/>
          </a:xfrm>
          <a:prstGeom prst="rect">
            <a:avLst/>
          </a:prstGeom>
        </p:spPr>
      </p:pic>
      <p:grpSp>
        <p:nvGrpSpPr>
          <p:cNvPr id="18" name="Group 17"/>
          <p:cNvGrpSpPr/>
          <p:nvPr/>
        </p:nvGrpSpPr>
        <p:grpSpPr>
          <a:xfrm>
            <a:off x="5626318" y="2858351"/>
            <a:ext cx="914400" cy="914400"/>
            <a:chOff x="6245280" y="2896451"/>
            <a:chExt cx="914400" cy="914400"/>
          </a:xfrm>
        </p:grpSpPr>
        <p:sp>
          <p:nvSpPr>
            <p:cNvPr id="16" name="Oval 15"/>
            <p:cNvSpPr/>
            <p:nvPr/>
          </p:nvSpPr>
          <p:spPr>
            <a:xfrm>
              <a:off x="6245280" y="2896451"/>
              <a:ext cx="914400" cy="914400"/>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70793" y="2922950"/>
              <a:ext cx="868680" cy="868680"/>
            </a:xfrm>
            <a:prstGeom prst="rect">
              <a:avLst/>
            </a:prstGeom>
          </p:spPr>
        </p:pic>
      </p:grpSp>
    </p:spTree>
    <p:extLst>
      <p:ext uri="{BB962C8B-B14F-4D97-AF65-F5344CB8AC3E}">
        <p14:creationId xmlns:p14="http://schemas.microsoft.com/office/powerpoint/2010/main" val="28209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Invention</a:t>
            </a:r>
            <a:endParaRPr lang="en-US" dirty="0"/>
          </a:p>
        </p:txBody>
      </p:sp>
      <p:sp>
        <p:nvSpPr>
          <p:cNvPr id="3" name="Date Placeholder 2"/>
          <p:cNvSpPr>
            <a:spLocks noGrp="1"/>
          </p:cNvSpPr>
          <p:nvPr>
            <p:ph type="dt" sz="half" idx="10"/>
          </p:nvPr>
        </p:nvSpPr>
        <p:spPr/>
        <p:txBody>
          <a:bodyPr/>
          <a:lstStyle/>
          <a:p>
            <a:r>
              <a:rPr lang="en-US" smtClean="0"/>
              <a:t>06 March 2015</a:t>
            </a:r>
            <a:endParaRPr lang="en-US"/>
          </a:p>
        </p:txBody>
      </p:sp>
      <p:sp>
        <p:nvSpPr>
          <p:cNvPr id="4" name="Footer Placeholder 3"/>
          <p:cNvSpPr>
            <a:spLocks noGrp="1"/>
          </p:cNvSpPr>
          <p:nvPr>
            <p:ph type="ftr" sz="quarter" idx="11"/>
          </p:nvPr>
        </p:nvSpPr>
        <p:spPr/>
        <p:txBody>
          <a:bodyPr/>
          <a:lstStyle/>
          <a:p>
            <a:r>
              <a:rPr lang="en-US" smtClean="0"/>
              <a:t>Dr. Christopher B.R. Diller</a:t>
            </a:r>
            <a:endParaRPr lang="en-US"/>
          </a:p>
        </p:txBody>
      </p:sp>
      <p:sp>
        <p:nvSpPr>
          <p:cNvPr id="5" name="Slide Number Placeholder 4"/>
          <p:cNvSpPr>
            <a:spLocks noGrp="1"/>
          </p:cNvSpPr>
          <p:nvPr>
            <p:ph type="sldNum" sz="quarter" idx="12"/>
          </p:nvPr>
        </p:nvSpPr>
        <p:spPr/>
        <p:txBody>
          <a:bodyPr/>
          <a:lstStyle/>
          <a:p>
            <a:fld id="{08397662-D04D-1E47-B838-317557611CF5}" type="slidenum">
              <a:rPr lang="en-US" smtClean="0"/>
              <a:t>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01573" y="1417691"/>
            <a:ext cx="1835020" cy="2743200"/>
          </a:xfrm>
          <a:prstGeom prst="rect">
            <a:avLst/>
          </a:prstGeom>
        </p:spPr>
      </p:pic>
      <p:sp>
        <p:nvSpPr>
          <p:cNvPr id="7" name="TextBox 6"/>
          <p:cNvSpPr txBox="1"/>
          <p:nvPr/>
        </p:nvSpPr>
        <p:spPr>
          <a:xfrm>
            <a:off x="3504683" y="4173249"/>
            <a:ext cx="1828800" cy="369332"/>
          </a:xfrm>
          <a:prstGeom prst="rect">
            <a:avLst/>
          </a:prstGeom>
          <a:noFill/>
        </p:spPr>
        <p:txBody>
          <a:bodyPr wrap="square" rtlCol="0">
            <a:spAutoFit/>
          </a:bodyPr>
          <a:lstStyle/>
          <a:p>
            <a:pPr algn="ctr"/>
            <a:r>
              <a:rPr lang="en-US" dirty="0" smtClean="0"/>
              <a:t>Philo Farnsworth</a:t>
            </a:r>
            <a:endParaRPr lang="en-US" dirty="0"/>
          </a:p>
        </p:txBody>
      </p:sp>
    </p:spTree>
    <p:extLst>
      <p:ext uri="{BB962C8B-B14F-4D97-AF65-F5344CB8AC3E}">
        <p14:creationId xmlns:p14="http://schemas.microsoft.com/office/powerpoint/2010/main" val="41532549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 IT Innovators</a:t>
            </a:r>
            <a:endParaRPr lang="en-US" dirty="0"/>
          </a:p>
        </p:txBody>
      </p:sp>
      <p:sp>
        <p:nvSpPr>
          <p:cNvPr id="4" name="Date Placeholder 3"/>
          <p:cNvSpPr>
            <a:spLocks noGrp="1"/>
          </p:cNvSpPr>
          <p:nvPr>
            <p:ph type="dt" sz="half" idx="10"/>
          </p:nvPr>
        </p:nvSpPr>
        <p:spPr/>
        <p:txBody>
          <a:bodyPr/>
          <a:lstStyle/>
          <a:p>
            <a:r>
              <a:rPr lang="en-US" smtClean="0"/>
              <a:t>06 March 2015</a:t>
            </a:r>
            <a:endParaRPr lang="en-US"/>
          </a:p>
        </p:txBody>
      </p:sp>
      <p:sp>
        <p:nvSpPr>
          <p:cNvPr id="5" name="Footer Placeholder 4"/>
          <p:cNvSpPr>
            <a:spLocks noGrp="1"/>
          </p:cNvSpPr>
          <p:nvPr>
            <p:ph type="ftr" sz="quarter" idx="11"/>
          </p:nvPr>
        </p:nvSpPr>
        <p:spPr/>
        <p:txBody>
          <a:bodyPr/>
          <a:lstStyle/>
          <a:p>
            <a:r>
              <a:rPr lang="en-US" smtClean="0"/>
              <a:t>Dr. Christopher B.R. Diller</a:t>
            </a:r>
            <a:endParaRPr lang="en-US"/>
          </a:p>
        </p:txBody>
      </p:sp>
      <p:sp>
        <p:nvSpPr>
          <p:cNvPr id="6" name="Slide Number Placeholder 5"/>
          <p:cNvSpPr>
            <a:spLocks noGrp="1"/>
          </p:cNvSpPr>
          <p:nvPr>
            <p:ph type="sldNum" sz="quarter" idx="12"/>
          </p:nvPr>
        </p:nvSpPr>
        <p:spPr/>
        <p:txBody>
          <a:bodyPr/>
          <a:lstStyle/>
          <a:p>
            <a:fld id="{08397662-D04D-1E47-B838-317557611CF5}" type="slidenum">
              <a:rPr lang="en-US" smtClean="0"/>
              <a:t>9</a:t>
            </a:fld>
            <a:endParaRPr lang="en-US"/>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036" y="1957006"/>
            <a:ext cx="2285999" cy="79027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5836" y="3535757"/>
            <a:ext cx="2743200" cy="74797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7200" y="3504140"/>
            <a:ext cx="2286000" cy="751618"/>
          </a:xfrm>
          <a:prstGeom prst="rect">
            <a:avLst/>
          </a:prstGeom>
        </p:spPr>
      </p:pic>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7200" y="1595479"/>
            <a:ext cx="2286000" cy="1513332"/>
          </a:xfrm>
          <a:prstGeom prst="rect">
            <a:avLst/>
          </a:prstGeom>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58836" y="1336965"/>
            <a:ext cx="2743200" cy="2218563"/>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87436" y="3504140"/>
            <a:ext cx="2286000" cy="944879"/>
          </a:xfrm>
          <a:prstGeom prst="rect">
            <a:avLst/>
          </a:prstGeom>
        </p:spPr>
      </p:pic>
    </p:spTree>
    <p:extLst>
      <p:ext uri="{BB962C8B-B14F-4D97-AF65-F5344CB8AC3E}">
        <p14:creationId xmlns:p14="http://schemas.microsoft.com/office/powerpoint/2010/main" val="10607937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4321</Words>
  <Application>Microsoft Macintosh PowerPoint</Application>
  <PresentationFormat>On-screen Show (16:9)</PresentationFormat>
  <Paragraphs>620</Paragraphs>
  <Slides>46</Slides>
  <Notes>21</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Calibri</vt:lpstr>
      <vt:lpstr>Tahoma</vt:lpstr>
      <vt:lpstr>Office Theme</vt:lpstr>
      <vt:lpstr>CodeCrush 2015: IT Innovation</vt:lpstr>
      <vt:lpstr>Diller: “Renaissance Man-in-training”</vt:lpstr>
      <vt:lpstr>Today’s Objectives</vt:lpstr>
      <vt:lpstr>Innovation Defined</vt:lpstr>
      <vt:lpstr>What is an…</vt:lpstr>
      <vt:lpstr>Examples – Improvements</vt:lpstr>
      <vt:lpstr>Examples – Inventors</vt:lpstr>
      <vt:lpstr>Example – Invention</vt:lpstr>
      <vt:lpstr>Examples – IT Innovators</vt:lpstr>
      <vt:lpstr>The Collaborative Classroom</vt:lpstr>
      <vt:lpstr>School of Interdisciplinary Informatics</vt:lpstr>
      <vt:lpstr>Applied Innovation Lab</vt:lpstr>
      <vt:lpstr>Collaborative Classroom Functions</vt:lpstr>
      <vt:lpstr>Methods to Personalize a Class</vt:lpstr>
      <vt:lpstr>$1200 Idea: Interview Differentiation</vt:lpstr>
      <vt:lpstr>Collaborative Innovation Exercise</vt:lpstr>
      <vt:lpstr>The PRACTICAL Collaborative Process</vt:lpstr>
      <vt:lpstr>Importance Of History</vt:lpstr>
      <vt:lpstr>My High School Challenge</vt:lpstr>
      <vt:lpstr>My Undergraduate Experience</vt:lpstr>
      <vt:lpstr>My Undergraduate Epiphany</vt:lpstr>
      <vt:lpstr>My Undergraduate Challenge</vt:lpstr>
      <vt:lpstr>The Year 1457 in Review</vt:lpstr>
      <vt:lpstr>The Year 1957 in Review</vt:lpstr>
      <vt:lpstr>How This Method Really Works</vt:lpstr>
      <vt:lpstr>Remembering History’s Lessons</vt:lpstr>
      <vt:lpstr>Lessons from History – Part 1</vt:lpstr>
      <vt:lpstr>Lessons from History – Part 2</vt:lpstr>
      <vt:lpstr>Technology Timeline</vt:lpstr>
      <vt:lpstr>“Non-tech” Tech Class Discussions</vt:lpstr>
      <vt:lpstr>The MOST Beneficial Tech Skill</vt:lpstr>
      <vt:lpstr>Critical Thinking &amp; Planning</vt:lpstr>
      <vt:lpstr>Valuable Skills for Innovative Thinking</vt:lpstr>
      <vt:lpstr>Skill #1: See Things Differently – 1</vt:lpstr>
      <vt:lpstr>Skill #1: See Things Differently – 1</vt:lpstr>
      <vt:lpstr>Skill #1: See Things Differently – 2</vt:lpstr>
      <vt:lpstr>Skill #1: See Things Differently – 3</vt:lpstr>
      <vt:lpstr>Skill #1: See Things Differently – 4</vt:lpstr>
      <vt:lpstr>Skill #2: Identify People’s Problems</vt:lpstr>
      <vt:lpstr>Skill #3: Diagramming a Process</vt:lpstr>
      <vt:lpstr>Skill #4: Project Scheduling (Gantt)</vt:lpstr>
      <vt:lpstr>What you are REALLY teaching…</vt:lpstr>
      <vt:lpstr>Conclusions</vt:lpstr>
      <vt:lpstr>Google X’s “Moonshot Thinking”</vt:lpstr>
      <vt:lpstr>Key Take-Aways</vt:lpstr>
      <vt:lpstr>http://appliedinnovationslab.com</vt:lpstr>
    </vt:vector>
  </TitlesOfParts>
  <Company>University of Nebraska at Omaha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IS&amp;T - SII - AI Lab Presentation - Innovation</dc:title>
  <dc:subject>IS&amp;T Techademy 2014</dc:subject>
  <dc:creator>Dr. Christopher B.R. Diller</dc:creator>
  <cp:keywords>CodeCrush</cp:keywords>
  <cp:lastModifiedBy>checkout</cp:lastModifiedBy>
  <cp:revision>107</cp:revision>
  <dcterms:created xsi:type="dcterms:W3CDTF">2013-04-11T13:54:15Z</dcterms:created>
  <dcterms:modified xsi:type="dcterms:W3CDTF">2015-04-06T16:02:54Z</dcterms:modified>
  <cp:category>Innovation;Invention;Improvement</cp:category>
</cp:coreProperties>
</file>