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89" r:id="rId4"/>
    <p:sldId id="259" r:id="rId5"/>
    <p:sldId id="260" r:id="rId6"/>
    <p:sldId id="262" r:id="rId7"/>
    <p:sldId id="263" r:id="rId8"/>
    <p:sldId id="274" r:id="rId9"/>
    <p:sldId id="265" r:id="rId10"/>
    <p:sldId id="295" r:id="rId11"/>
    <p:sldId id="266" r:id="rId12"/>
    <p:sldId id="267" r:id="rId13"/>
    <p:sldId id="268" r:id="rId14"/>
    <p:sldId id="275" r:id="rId15"/>
    <p:sldId id="269" r:id="rId16"/>
    <p:sldId id="276" r:id="rId17"/>
    <p:sldId id="270" r:id="rId18"/>
    <p:sldId id="271" r:id="rId19"/>
    <p:sldId id="296" r:id="rId20"/>
    <p:sldId id="297" r:id="rId21"/>
    <p:sldId id="272" r:id="rId22"/>
    <p:sldId id="273" r:id="rId23"/>
    <p:sldId id="277" r:id="rId24"/>
    <p:sldId id="283" r:id="rId25"/>
    <p:sldId id="284" r:id="rId26"/>
    <p:sldId id="278" r:id="rId27"/>
    <p:sldId id="286" r:id="rId28"/>
    <p:sldId id="287" r:id="rId29"/>
    <p:sldId id="288" r:id="rId30"/>
    <p:sldId id="279" r:id="rId31"/>
    <p:sldId id="280" r:id="rId32"/>
    <p:sldId id="281" r:id="rId33"/>
    <p:sldId id="298" r:id="rId34"/>
    <p:sldId id="282" r:id="rId35"/>
    <p:sldId id="285" r:id="rId36"/>
    <p:sldId id="290" r:id="rId37"/>
    <p:sldId id="291" r:id="rId38"/>
    <p:sldId id="292" r:id="rId39"/>
    <p:sldId id="293" r:id="rId40"/>
    <p:sldId id="294" r:id="rId4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7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3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4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3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63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1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5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24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2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AF9E-79A6-4109-BBD7-AEFAE5242658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13F28-5DD4-49C2-B4F4-CEDB516FA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2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1.bin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Relationship Id="rId9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1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4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36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37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3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of the Cubic Equation in Sixteenth Century Italy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Actually Happened?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Gary Towsley, SUNY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Geneseo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September 18, 2020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90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687977"/>
            <a:ext cx="10515600" cy="5488986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added to its reciprocal is 4. What is the number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area of a rectangle is 40 and its perimeter is 28. What are its length and width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have added a square and 4 times its side. The result is 21. What is the side?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593743"/>
              </p:ext>
            </p:extLst>
          </p:nvPr>
        </p:nvGraphicFramePr>
        <p:xfrm>
          <a:off x="4762863" y="1189038"/>
          <a:ext cx="15748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Equation" r:id="rId3" imgW="1574640" imgH="1002960" progId="Equation.DSMT4">
                  <p:embed/>
                </p:oleObj>
              </mc:Choice>
              <mc:Fallback>
                <p:oleObj name="Equation" r:id="rId3" imgW="157464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62863" y="1189038"/>
                        <a:ext cx="15748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958693"/>
              </p:ext>
            </p:extLst>
          </p:nvPr>
        </p:nvGraphicFramePr>
        <p:xfrm>
          <a:off x="3481977" y="3203870"/>
          <a:ext cx="3962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5" imgW="3962160" imgH="457200" progId="Equation.DSMT4">
                  <p:embed/>
                </p:oleObj>
              </mc:Choice>
              <mc:Fallback>
                <p:oleObj name="Equation" r:id="rId5" imgW="3962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81977" y="3203870"/>
                        <a:ext cx="3962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474108"/>
              </p:ext>
            </p:extLst>
          </p:nvPr>
        </p:nvGraphicFramePr>
        <p:xfrm>
          <a:off x="4676685" y="4876255"/>
          <a:ext cx="2095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Equation" r:id="rId7" imgW="2095200" imgH="457200" progId="Equation.DSMT4">
                  <p:embed/>
                </p:oleObj>
              </mc:Choice>
              <mc:Fallback>
                <p:oleObj name="Equation" r:id="rId7" imgW="2095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76685" y="4876255"/>
                        <a:ext cx="20955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56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Solution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added to its reciprocal is 4. Find the number.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5356035"/>
              </p:ext>
            </p:extLst>
          </p:nvPr>
        </p:nvGraphicFramePr>
        <p:xfrm>
          <a:off x="1541780" y="2693194"/>
          <a:ext cx="2565400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1" name="Equation" r:id="rId3" imgW="2565360" imgH="2616120" progId="Equation.DSMT4">
                  <p:embed/>
                </p:oleObj>
              </mc:Choice>
              <mc:Fallback>
                <p:oleObj name="Equation" r:id="rId3" imgW="2565360" imgH="2616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1780" y="2693194"/>
                        <a:ext cx="2565400" cy="261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9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Ancient Mesopotamian Solution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 the sum, is multiplied by itself: result 16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16 subtract 4: result 12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the square root of 12: result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4 and        :result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 by 2: result the desired number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588416"/>
              </p:ext>
            </p:extLst>
          </p:nvPr>
        </p:nvGraphicFramePr>
        <p:xfrm>
          <a:off x="6000024" y="2865619"/>
          <a:ext cx="546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3" imgW="545760" imgH="380880" progId="Equation.DSMT4">
                  <p:embed/>
                </p:oleObj>
              </mc:Choice>
              <mc:Fallback>
                <p:oleObj name="Equation" r:id="rId3" imgW="5457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00024" y="2865619"/>
                        <a:ext cx="546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213866"/>
              </p:ext>
            </p:extLst>
          </p:nvPr>
        </p:nvGraphicFramePr>
        <p:xfrm>
          <a:off x="2712539" y="3383779"/>
          <a:ext cx="546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5" imgW="545760" imgH="380880" progId="Equation.DSMT4">
                  <p:embed/>
                </p:oleObj>
              </mc:Choice>
              <mc:Fallback>
                <p:oleObj name="Equation" r:id="rId5" imgW="545760" imgH="3808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2539" y="3383779"/>
                        <a:ext cx="546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024143"/>
              </p:ext>
            </p:extLst>
          </p:nvPr>
        </p:nvGraphicFramePr>
        <p:xfrm>
          <a:off x="4397102" y="3383779"/>
          <a:ext cx="965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6" imgW="965160" imgH="380880" progId="Equation.DSMT4">
                  <p:embed/>
                </p:oleObj>
              </mc:Choice>
              <mc:Fallback>
                <p:oleObj name="Equation" r:id="rId6" imgW="9651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97102" y="3383779"/>
                        <a:ext cx="965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054812"/>
              </p:ext>
            </p:extLst>
          </p:nvPr>
        </p:nvGraphicFramePr>
        <p:xfrm>
          <a:off x="6788512" y="3908425"/>
          <a:ext cx="825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8" imgW="825480" imgH="393480" progId="Equation.DSMT4">
                  <p:embed/>
                </p:oleObj>
              </mc:Choice>
              <mc:Fallback>
                <p:oleObj name="Equation" r:id="rId8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88512" y="3908425"/>
                        <a:ext cx="8255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730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Explanation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854099"/>
              </p:ext>
            </p:extLst>
          </p:nvPr>
        </p:nvGraphicFramePr>
        <p:xfrm>
          <a:off x="1403895" y="1613694"/>
          <a:ext cx="6324600" cy="477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3" imgW="6324480" imgH="4775040" progId="Equation.DSMT4">
                  <p:embed/>
                </p:oleObj>
              </mc:Choice>
              <mc:Fallback>
                <p:oleObj name="Equation" r:id="rId3" imgW="6324480" imgH="4775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895" y="1613694"/>
                        <a:ext cx="6324600" cy="477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167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Quadratics were Geometric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Variants on the above method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Literally Completing the Square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958007"/>
              </p:ext>
            </p:extLst>
          </p:nvPr>
        </p:nvGraphicFramePr>
        <p:xfrm>
          <a:off x="3159941" y="2400844"/>
          <a:ext cx="3822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Equation" r:id="rId3" imgW="3822480" imgH="507960" progId="Equation.DSMT4">
                  <p:embed/>
                </p:oleObj>
              </mc:Choice>
              <mc:Fallback>
                <p:oleObj name="Equation" r:id="rId3" imgW="38224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59941" y="2400844"/>
                        <a:ext cx="38227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150983"/>
              </p:ext>
            </p:extLst>
          </p:nvPr>
        </p:nvGraphicFramePr>
        <p:xfrm>
          <a:off x="6247312" y="3276600"/>
          <a:ext cx="52070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Equation" r:id="rId5" imgW="5206680" imgH="3581280" progId="Equation.DSMT4">
                  <p:embed/>
                </p:oleObj>
              </mc:Choice>
              <mc:Fallback>
                <p:oleObj name="Equation" r:id="rId5" imgW="5206680" imgH="3581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47312" y="3276600"/>
                        <a:ext cx="5207000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29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Muhammed al-Khwarizmi  (780 – 850)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Al-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Jabr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al-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Muqabala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of all quadratic equations (only positive solutions)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Quadratics: (all coefficients are positive)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918394"/>
              </p:ext>
            </p:extLst>
          </p:nvPr>
        </p:nvGraphicFramePr>
        <p:xfrm>
          <a:off x="1129030" y="4001294"/>
          <a:ext cx="15621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3" imgW="1562040" imgH="2133360" progId="Equation.DSMT4">
                  <p:embed/>
                </p:oleObj>
              </mc:Choice>
              <mc:Fallback>
                <p:oleObj name="Equation" r:id="rId3" imgW="1562040" imgH="2133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9030" y="4001294"/>
                        <a:ext cx="1562100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0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0" lvl="3" indent="0">
              <a:buNone/>
            </a:pPr>
            <a:endParaRPr lang="en-US" dirty="0" smtClean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Divide out the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x.</a:t>
            </a:r>
          </a:p>
          <a:p>
            <a:pPr marL="1371600" lvl="3" indent="0">
              <a:buNone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3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positive roots.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162781"/>
              </p:ext>
            </p:extLst>
          </p:nvPr>
        </p:nvGraphicFramePr>
        <p:xfrm>
          <a:off x="1080588" y="1921419"/>
          <a:ext cx="1066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Equation" r:id="rId3" imgW="1066680" imgH="380880" progId="Equation.DSMT4">
                  <p:embed/>
                </p:oleObj>
              </mc:Choice>
              <mc:Fallback>
                <p:oleObj name="Equation" r:id="rId3" imgW="10666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0588" y="1921419"/>
                        <a:ext cx="1066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666802"/>
              </p:ext>
            </p:extLst>
          </p:nvPr>
        </p:nvGraphicFramePr>
        <p:xfrm>
          <a:off x="1118688" y="3184706"/>
          <a:ext cx="2057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5" imgW="2057400" imgH="380880" progId="Equation.DSMT4">
                  <p:embed/>
                </p:oleObj>
              </mc:Choice>
              <mc:Fallback>
                <p:oleObj name="Equation" r:id="rId5" imgW="20574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8688" y="3184706"/>
                        <a:ext cx="20574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937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 Cubic Equations?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by Mesopotamians but only solved approximately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by Archimedes for specific Geometric  Problems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 by Diophantus of Alexandria but only for situations where the solution was already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known and the roots were rational numbers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2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Omar Khayyam (1048 – 1131)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all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into two types: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Those reducible to quadratics – for example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Fourteen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 term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term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858070"/>
              </p:ext>
            </p:extLst>
          </p:nvPr>
        </p:nvGraphicFramePr>
        <p:xfrm>
          <a:off x="7627620" y="2343105"/>
          <a:ext cx="1854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4" name="Equation" r:id="rId3" imgW="1854000" imgH="380880" progId="Equation.DSMT4">
                  <p:embed/>
                </p:oleObj>
              </mc:Choice>
              <mc:Fallback>
                <p:oleObj name="Equation" r:id="rId3" imgW="18540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7620" y="2343105"/>
                        <a:ext cx="1854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699949"/>
              </p:ext>
            </p:extLst>
          </p:nvPr>
        </p:nvGraphicFramePr>
        <p:xfrm>
          <a:off x="1243148" y="3341460"/>
          <a:ext cx="86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" name="Equation" r:id="rId5" imgW="863280" imgH="380880" progId="Equation.DSMT4">
                  <p:embed/>
                </p:oleObj>
              </mc:Choice>
              <mc:Fallback>
                <p:oleObj name="Equation" r:id="rId5" imgW="8632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43148" y="3341460"/>
                        <a:ext cx="863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331706"/>
              </p:ext>
            </p:extLst>
          </p:nvPr>
        </p:nvGraphicFramePr>
        <p:xfrm>
          <a:off x="4387668" y="3872683"/>
          <a:ext cx="152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" name="Equation" r:id="rId7" imgW="1523880" imgH="380880" progId="Equation.DSMT4">
                  <p:embed/>
                </p:oleObj>
              </mc:Choice>
              <mc:Fallback>
                <p:oleObj name="Equation" r:id="rId7" imgW="15238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87668" y="3872683"/>
                        <a:ext cx="1524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120845"/>
              </p:ext>
            </p:extLst>
          </p:nvPr>
        </p:nvGraphicFramePr>
        <p:xfrm>
          <a:off x="4129314" y="4388620"/>
          <a:ext cx="2336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Equation" r:id="rId9" imgW="2336760" imgH="380880" progId="Equation.DSMT4">
                  <p:embed/>
                </p:oleObj>
              </mc:Choice>
              <mc:Fallback>
                <p:oleObj name="Equation" r:id="rId9" imgW="23367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129314" y="4388620"/>
                        <a:ext cx="2336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2377489"/>
              </p:ext>
            </p:extLst>
          </p:nvPr>
        </p:nvGraphicFramePr>
        <p:xfrm>
          <a:off x="4927600" y="2667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8" name="Equation" r:id="rId11" imgW="914400" imgH="336960" progId="Equation.DSMT4">
                  <p:embed/>
                </p:oleObj>
              </mc:Choice>
              <mc:Fallback>
                <p:oleObj name="Equation" r:id="rId11" imgW="914400" imgH="336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27600" y="2667000"/>
                        <a:ext cx="91440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922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603703"/>
              </p:ext>
            </p:extLst>
          </p:nvPr>
        </p:nvGraphicFramePr>
        <p:xfrm>
          <a:off x="2348230" y="2212295"/>
          <a:ext cx="33909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3" imgW="3390840" imgH="2412720" progId="Equation.DSMT4">
                  <p:embed/>
                </p:oleObj>
              </mc:Choice>
              <mc:Fallback>
                <p:oleObj name="Equation" r:id="rId3" imgW="339084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48230" y="2212295"/>
                        <a:ext cx="3390900" cy="241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27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Around the year 1510,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Scipione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Ferro (1465 – 1526), a professor at the university of Bologna solves the cubic equation of the form 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909773"/>
              </p:ext>
            </p:extLst>
          </p:nvPr>
        </p:nvGraphicFramePr>
        <p:xfrm>
          <a:off x="4545875" y="2617787"/>
          <a:ext cx="1619794" cy="534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Equation" r:id="rId3" imgW="1384200" imgH="406080" progId="Equation.DSMT4">
                  <p:embed/>
                </p:oleObj>
              </mc:Choice>
              <mc:Fallback>
                <p:oleObj name="Equation" r:id="rId3" imgW="13842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5875" y="2617787"/>
                        <a:ext cx="1619794" cy="534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9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Irreducible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922035"/>
              </p:ext>
            </p:extLst>
          </p:nvPr>
        </p:nvGraphicFramePr>
        <p:xfrm>
          <a:off x="1291364" y="1825625"/>
          <a:ext cx="87630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3" imgW="8762760" imgH="3733560" progId="Equation.DSMT4">
                  <p:embed/>
                </p:oleObj>
              </mc:Choice>
              <mc:Fallback>
                <p:oleObj name="Equation" r:id="rId3" imgW="8762760" imgH="373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1364" y="1825625"/>
                        <a:ext cx="876300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40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Omar Khayyam’s Solutions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gave al-Khwarizmi’s solutions with Euclidean Proofs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Irreducible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showed that solutions existed using Conic Sections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solutions did not result in numerical (or algebraic)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except for the very first case: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862807"/>
              </p:ext>
            </p:extLst>
          </p:nvPr>
        </p:nvGraphicFramePr>
        <p:xfrm>
          <a:off x="1351461" y="4735604"/>
          <a:ext cx="977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3" imgW="977760" imgH="431640" progId="Equation.DSMT4">
                  <p:embed/>
                </p:oleObj>
              </mc:Choice>
              <mc:Fallback>
                <p:oleObj name="Equation" r:id="rId3" imgW="977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1461" y="4735604"/>
                        <a:ext cx="9779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9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Solutions via Conics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 hand side is a parabola, right hand side is a hyperbola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is a point of intersection of the conics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solutions were much more complicated than the above example appears to 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63556"/>
              </p:ext>
            </p:extLst>
          </p:nvPr>
        </p:nvGraphicFramePr>
        <p:xfrm>
          <a:off x="1185454" y="1825625"/>
          <a:ext cx="2006600" cy="19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3" imgW="2006280" imgH="1993680" progId="Equation.DSMT4">
                  <p:embed/>
                </p:oleObj>
              </mc:Choice>
              <mc:Fallback>
                <p:oleObj name="Equation" r:id="rId3" imgW="200628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5454" y="1825625"/>
                        <a:ext cx="2006600" cy="199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371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Khayyam’s Solutions to Irreducible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Conics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Apollonius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(250 – 175 BCE)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Gave possible number of positive roots in each case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 or Coordinate Geometry is 6 centuries in the future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Omar Khayyam was not satisfied with his results, he had not found algebraic solutions to any of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except the case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311962"/>
              </p:ext>
            </p:extLst>
          </p:nvPr>
        </p:nvGraphicFramePr>
        <p:xfrm>
          <a:off x="9185275" y="3733800"/>
          <a:ext cx="86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3" imgW="863280" imgH="380880" progId="Equation.DSMT4">
                  <p:embed/>
                </p:oleObj>
              </mc:Choice>
              <mc:Fallback>
                <p:oleObj name="Equation" r:id="rId3" imgW="8632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85275" y="3733800"/>
                        <a:ext cx="863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47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Leonardo of Pisa (Fibonacci) (1170 – 1240)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youth he traveled with his merchant father around the Mediterranean and learned the mathematics of al-Khwarizmi.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wrote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Abacci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(Book of Computation)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Explained Hindu-Arabic Base 10 Numeration</a:t>
            </a: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algorithms for all the arithmetic operations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 Presented and solved a great number of problems using these 	numerals, proportions, and the algebra of al-Khwarizmi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77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Cossist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Algebra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on the work of Fibonacci and others, the cities of Central and Northern Italy set up “Abacus Schools” as part of the standard education system and thus developed a highly numerate workforce.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advanced topics in this kind of school involved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Cossist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Algebra”, the name coming from the word “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or thing which stood for the unknown in an equation. </a:t>
            </a: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censo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square 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cube 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Luca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Pacioli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(1445 – 1517)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Franciscan Monk, friend of Leonardo da Vinci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Piero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Francesca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Wrote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(1494) – compendium of all known mathematics of the time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stated that many mathematicians had worked on finding algebraic solutions to the irreducible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but none had succeeded beyond solutions by trial and error. Perhaps it was an impossible task.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7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the year 1510,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Scipione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Ferro (1465 – 1526), a professor at the university of Bologna solves the cubic equation of the form 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231952"/>
              </p:ext>
            </p:extLst>
          </p:nvPr>
        </p:nvGraphicFramePr>
        <p:xfrm>
          <a:off x="4578350" y="2606675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3" imgW="1612800" imgH="457200" progId="Equation.DSMT4">
                  <p:embed/>
                </p:oleObj>
              </mc:Choice>
              <mc:Fallback>
                <p:oleObj name="Equation" r:id="rId3" imgW="16128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8350" y="2606675"/>
                        <a:ext cx="1612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36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Mathematicians who worked on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Scipione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Ferro (1465 – 1526)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Nicolo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Fontana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Tartaglia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(1499 – 1557) 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Girolamo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(1501 – 1576)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Ludovico Ferrari (1522 – 1565)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0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Magna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(The Great Art)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Published by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1545 (with some help from Ferrari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Tartaglia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algebraic solutions to all cubic equations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chapter to each form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algebraic solutions to quartic equations (due to Ferrari)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negative roots to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cubics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quartics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complex roots – (but they were useless)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What does it mean to solve a cubic equation (algebraically)?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Why is such a solution important?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Why did the solution happen when it did?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1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Solves a Cubic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Chapter 11 of 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Ars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Magna</a:t>
            </a: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the Cube and First Power equal to the Number</a:t>
            </a: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“For example, let GH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plus 6 times its side GH equal 20”</a:t>
            </a:r>
          </a:p>
          <a:p>
            <a:pPr marL="0" indent="0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solves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714743"/>
              </p:ext>
            </p:extLst>
          </p:nvPr>
        </p:nvGraphicFramePr>
        <p:xfrm>
          <a:off x="2723243" y="4386490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3" imgW="1752480" imgH="380880" progId="Equation.DSMT4">
                  <p:embed/>
                </p:oleObj>
              </mc:Choice>
              <mc:Fallback>
                <p:oleObj name="Equation" r:id="rId3" imgW="17524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3243" y="4386490"/>
                        <a:ext cx="1752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19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gives a Euclidean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roof that if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lengths such that 3 times the area of the rectangle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6 and the difference of the volumes of the two cubes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</a:t>
            </a:r>
            <a:r>
              <a:rPr lang="en-US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20,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the length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– B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satisfies the given equation.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3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produces what he calls a rule – namely a recipe or an algorithm to find the required lengths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He offers no proof of this rule.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Rule: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“Cube one-third the coefficient of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add to it the square of one-half the constant of the equation; and take the square root of the whole. You will duplicate this, and to one of the two you add one-half the number you have already squared and from the other you subtract one-half the same. Then subtracting the cube root of the second from the cube root of the first the remainder of what is left is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x.”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60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didn’t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prove Step 2?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involved squaring a volume which clearly does not exist geometrically (clearly at the time).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derivation used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Cossist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Algebra which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rather believed 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was outside the realm of proof.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83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Cardano’s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Formula for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939155"/>
              </p:ext>
            </p:extLst>
          </p:nvPr>
        </p:nvGraphicFramePr>
        <p:xfrm>
          <a:off x="6053138" y="684213"/>
          <a:ext cx="2476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Equation" r:id="rId3" imgW="2476440" imgH="685800" progId="Equation.DSMT4">
                  <p:embed/>
                </p:oleObj>
              </mc:Choice>
              <mc:Fallback>
                <p:oleObj name="Equation" r:id="rId3" imgW="247644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53138" y="684213"/>
                        <a:ext cx="24765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8041714"/>
              </p:ext>
            </p:extLst>
          </p:nvPr>
        </p:nvGraphicFramePr>
        <p:xfrm>
          <a:off x="1187450" y="2063750"/>
          <a:ext cx="839470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Equation" r:id="rId5" imgW="8394480" imgH="1688760" progId="Equation.DSMT4">
                  <p:embed/>
                </p:oleObj>
              </mc:Choice>
              <mc:Fallback>
                <p:oleObj name="Equation" r:id="rId5" imgW="839448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7450" y="2063750"/>
                        <a:ext cx="8394700" cy="168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122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Example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6,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20</a:t>
            </a:r>
          </a:p>
          <a:p>
            <a:pPr marL="0" indent="0">
              <a:buNone/>
            </a:pP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219508"/>
              </p:ext>
            </p:extLst>
          </p:nvPr>
        </p:nvGraphicFramePr>
        <p:xfrm>
          <a:off x="4458970" y="636996"/>
          <a:ext cx="27051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4" name="Equation" r:id="rId3" imgW="2705040" imgH="571320" progId="Equation.DSMT4">
                  <p:embed/>
                </p:oleObj>
              </mc:Choice>
              <mc:Fallback>
                <p:oleObj name="Equation" r:id="rId3" imgW="270504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58970" y="636996"/>
                        <a:ext cx="27051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766355" y="2844032"/>
            <a:ext cx="36926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289264"/>
              </p:ext>
            </p:extLst>
          </p:nvPr>
        </p:nvGraphicFramePr>
        <p:xfrm>
          <a:off x="698500" y="2362200"/>
          <a:ext cx="93726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5" name="Equation" r:id="rId5" imgW="9372600" imgH="1091880" progId="Equation.DSMT4">
                  <p:embed/>
                </p:oleObj>
              </mc:Choice>
              <mc:Fallback>
                <p:oleObj name="Equation" r:id="rId5" imgW="9372600" imgH="1091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8500" y="2362200"/>
                        <a:ext cx="93726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126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did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Cardano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find his Rule?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391940"/>
              </p:ext>
            </p:extLst>
          </p:nvPr>
        </p:nvGraphicFramePr>
        <p:xfrm>
          <a:off x="2596289" y="1322615"/>
          <a:ext cx="6223000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Equation" r:id="rId3" imgW="6222960" imgH="5219640" progId="Equation.DSMT4">
                  <p:embed/>
                </p:oleObj>
              </mc:Choice>
              <mc:Fallback>
                <p:oleObj name="Equation" r:id="rId3" imgW="6222960" imgH="5219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6289" y="1322615"/>
                        <a:ext cx="6223000" cy="521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06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001874"/>
              </p:ext>
            </p:extLst>
          </p:nvPr>
        </p:nvGraphicFramePr>
        <p:xfrm>
          <a:off x="1892300" y="1292225"/>
          <a:ext cx="69850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6984720" imgH="3085920" progId="Equation.DSMT4">
                  <p:embed/>
                </p:oleObj>
              </mc:Choice>
              <mc:Fallback>
                <p:oleObj name="Equation" r:id="rId3" imgW="6984720" imgH="308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2300" y="1292225"/>
                        <a:ext cx="6985000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368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important?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It solved a problem that had been unsolved for many thousands of years.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The quartic equation was solved almost immediately afterwards using the solution to the cubic.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The solution gave great impetus to the development of the symbolic algebra we use today.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Bombelli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Fermat, Descartes, etc.)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Coordinate Geometry is in many ways a byproduct of this solution.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did the Solution first happen around 1510?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to the cubic found by del Ferro required two kinds of mathematics: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Euclidean Geometry (The Mathematics of the University)</a:t>
            </a: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Cossist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Algebra (The Mathematics of Commerce)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first came together in Italy around this time.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5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26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Cubic Equation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does it mean to Solve a Cubic Equation?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2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about the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Quintic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Equation?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Another story, another talk.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398904"/>
              </p:ext>
            </p:extLst>
          </p:nvPr>
        </p:nvGraphicFramePr>
        <p:xfrm>
          <a:off x="3996509" y="1597025"/>
          <a:ext cx="218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Equation" r:id="rId3" imgW="2184120" imgH="457200" progId="Equation.DSMT4">
                  <p:embed/>
                </p:oleObj>
              </mc:Choice>
              <mc:Fallback>
                <p:oleObj name="Equation" r:id="rId3" imgW="2184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96509" y="1597025"/>
                        <a:ext cx="2184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75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Cubic Equation?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952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616181"/>
              </p:ext>
            </p:extLst>
          </p:nvPr>
        </p:nvGraphicFramePr>
        <p:xfrm>
          <a:off x="4502331" y="2640830"/>
          <a:ext cx="2865120" cy="694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3" imgW="1511280" imgH="342720" progId="Equation.DSMT4">
                  <p:embed/>
                </p:oleObj>
              </mc:Choice>
              <mc:Fallback>
                <p:oleObj name="Equation" r:id="rId3" imgW="15112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2331" y="2640830"/>
                        <a:ext cx="2865120" cy="694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77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Cubic Equation?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324747"/>
              </p:ext>
            </p:extLst>
          </p:nvPr>
        </p:nvGraphicFramePr>
        <p:xfrm>
          <a:off x="2612572" y="2473325"/>
          <a:ext cx="6923314" cy="2020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5219640" imgH="1320480" progId="Equation.DSMT4">
                  <p:embed/>
                </p:oleObj>
              </mc:Choice>
              <mc:Fallback>
                <p:oleObj name="Equation" r:id="rId3" imgW="5219640" imgH="132048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2572" y="2473325"/>
                        <a:ext cx="6923314" cy="2020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18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162" y="2895599"/>
            <a:ext cx="21455847" cy="969314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6112" y="3541058"/>
            <a:ext cx="2487634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098777"/>
              </p:ext>
            </p:extLst>
          </p:nvPr>
        </p:nvGraphicFramePr>
        <p:xfrm>
          <a:off x="3215524" y="1105850"/>
          <a:ext cx="6096000" cy="302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3" imgW="2984400" imgH="1358640" progId="Equation.DSMT4">
                  <p:embed/>
                </p:oleObj>
              </mc:Choice>
              <mc:Fallback>
                <p:oleObj name="Equation" r:id="rId3" imgW="2984400" imgH="1358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5524" y="1105850"/>
                        <a:ext cx="6096000" cy="30200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33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Scipione’s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Actual Solution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cubic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solution he computed was not 2 but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a calculator will tell you is 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822253"/>
              </p:ext>
            </p:extLst>
          </p:nvPr>
        </p:nvGraphicFramePr>
        <p:xfrm>
          <a:off x="3219632" y="1825625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Equation" r:id="rId3" imgW="1752480" imgH="380880" progId="Equation.DSMT4">
                  <p:embed/>
                </p:oleObj>
              </mc:Choice>
              <mc:Fallback>
                <p:oleObj name="Equation" r:id="rId3" imgW="17524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19632" y="1825625"/>
                        <a:ext cx="1752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894345"/>
              </p:ext>
            </p:extLst>
          </p:nvPr>
        </p:nvGraphicFramePr>
        <p:xfrm>
          <a:off x="6896100" y="2283550"/>
          <a:ext cx="3683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5" imgW="3682800" imgH="545760" progId="Equation.DSMT4">
                  <p:embed/>
                </p:oleObj>
              </mc:Choice>
              <mc:Fallback>
                <p:oleObj name="Equation" r:id="rId5" imgW="368280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96100" y="2283550"/>
                        <a:ext cx="36830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934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Quadratic Equations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we recognize as quadratic equations have been solved for at least the last 4,000 years: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added to its reciprocal is 4. What is the number?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area of a rectangle is 40 and its perimeter is 28. What are its length and width?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have added a square and 4 times its side. The result is 21. What is the side?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2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14019</TotalTime>
  <Words>1405</Words>
  <Application>Microsoft Office PowerPoint</Application>
  <PresentationFormat>Widescreen</PresentationFormat>
  <Paragraphs>155</Paragraphs>
  <Slides>40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Times New Roman</vt:lpstr>
      <vt:lpstr>Office Theme</vt:lpstr>
      <vt:lpstr>Equation</vt:lpstr>
      <vt:lpstr>MathType 6.0 Equation</vt:lpstr>
      <vt:lpstr>    The Solution of the Cubic Equation in Sixteenth Century Italy What Actually Happened? </vt:lpstr>
      <vt:lpstr>PowerPoint Presentation</vt:lpstr>
      <vt:lpstr>Questions</vt:lpstr>
      <vt:lpstr>What is a Cubic Equation? What does it mean to Solve a Cubic Equation? </vt:lpstr>
      <vt:lpstr>What is a Cubic Equation? </vt:lpstr>
      <vt:lpstr>What is a Cubic Equation?</vt:lpstr>
      <vt:lpstr>PowerPoint Presentation</vt:lpstr>
      <vt:lpstr>Scipione’s Actual Solution</vt:lpstr>
      <vt:lpstr>Quadratic Equations</vt:lpstr>
      <vt:lpstr>PowerPoint Presentation</vt:lpstr>
      <vt:lpstr>Modern Solution</vt:lpstr>
      <vt:lpstr>Ancient Mesopotamian Solution</vt:lpstr>
      <vt:lpstr>Modern Explanation</vt:lpstr>
      <vt:lpstr>Solutions to Quadratics were Geometric</vt:lpstr>
      <vt:lpstr>Muhammed al-Khwarizmi  (780 – 850)</vt:lpstr>
      <vt:lpstr>What About?</vt:lpstr>
      <vt:lpstr>What about Cubic Equations? </vt:lpstr>
      <vt:lpstr>Omar Khayyam (1048 – 1131)</vt:lpstr>
      <vt:lpstr>Reducible Cubics</vt:lpstr>
      <vt:lpstr>14 Irreducible Cubics</vt:lpstr>
      <vt:lpstr>Omar Khayyam’s Solutions</vt:lpstr>
      <vt:lpstr>Example of Solutions via Conics</vt:lpstr>
      <vt:lpstr>Khayyam’s Solutions to Irreducible Cubics</vt:lpstr>
      <vt:lpstr>Leonardo of Pisa (Fibonacci) (1170 – 1240)</vt:lpstr>
      <vt:lpstr>Cossist Algebra</vt:lpstr>
      <vt:lpstr>Luca Pacioli (1445 – 1517)</vt:lpstr>
      <vt:lpstr>PowerPoint Presentation</vt:lpstr>
      <vt:lpstr>Mathematicians who worked on Cubics</vt:lpstr>
      <vt:lpstr>Ars Magna (The Great Art)</vt:lpstr>
      <vt:lpstr>Cardano Solves a Cubic</vt:lpstr>
      <vt:lpstr>Step 1</vt:lpstr>
      <vt:lpstr>Step 2</vt:lpstr>
      <vt:lpstr>Why didn’t Cardano prove Step 2?</vt:lpstr>
      <vt:lpstr>Cardano’s Formula for </vt:lpstr>
      <vt:lpstr>Our Example </vt:lpstr>
      <vt:lpstr>How did Cardano find his Rule?</vt:lpstr>
      <vt:lpstr>PowerPoint Presentation</vt:lpstr>
      <vt:lpstr>Why is this important?</vt:lpstr>
      <vt:lpstr>Why did the Solution first happen around 1510?</vt:lpstr>
      <vt:lpstr>What about the Quintic Equation?</vt:lpstr>
    </vt:vector>
  </TitlesOfParts>
  <Company>SUNY Geneseo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The Solution of the Cubic Equation in Sixteenth Century Italy What Actually Happened?            </dc:title>
  <dc:creator>Gary W Towsley</dc:creator>
  <cp:lastModifiedBy>Gary W Towsley</cp:lastModifiedBy>
  <cp:revision>49</cp:revision>
  <cp:lastPrinted>2020-09-18T19:10:26Z</cp:lastPrinted>
  <dcterms:created xsi:type="dcterms:W3CDTF">2020-09-07T19:12:56Z</dcterms:created>
  <dcterms:modified xsi:type="dcterms:W3CDTF">2020-09-19T11:48:39Z</dcterms:modified>
</cp:coreProperties>
</file>