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4" r:id="rId3"/>
    <p:sldId id="289" r:id="rId4"/>
    <p:sldId id="259" r:id="rId5"/>
    <p:sldId id="260" r:id="rId6"/>
    <p:sldId id="262" r:id="rId7"/>
    <p:sldId id="263" r:id="rId8"/>
    <p:sldId id="274" r:id="rId9"/>
    <p:sldId id="265" r:id="rId10"/>
    <p:sldId id="295" r:id="rId11"/>
    <p:sldId id="266" r:id="rId12"/>
    <p:sldId id="267" r:id="rId13"/>
    <p:sldId id="268" r:id="rId14"/>
    <p:sldId id="275" r:id="rId15"/>
    <p:sldId id="269" r:id="rId16"/>
    <p:sldId id="276" r:id="rId17"/>
    <p:sldId id="270" r:id="rId18"/>
    <p:sldId id="271" r:id="rId19"/>
    <p:sldId id="296" r:id="rId20"/>
    <p:sldId id="297" r:id="rId21"/>
    <p:sldId id="272" r:id="rId22"/>
    <p:sldId id="273" r:id="rId23"/>
    <p:sldId id="277" r:id="rId24"/>
    <p:sldId id="283" r:id="rId25"/>
    <p:sldId id="284" r:id="rId26"/>
    <p:sldId id="278" r:id="rId27"/>
    <p:sldId id="286" r:id="rId28"/>
    <p:sldId id="287" r:id="rId29"/>
    <p:sldId id="288" r:id="rId30"/>
    <p:sldId id="279" r:id="rId31"/>
    <p:sldId id="280" r:id="rId32"/>
    <p:sldId id="281" r:id="rId33"/>
    <p:sldId id="298" r:id="rId34"/>
    <p:sldId id="282" r:id="rId35"/>
    <p:sldId id="285" r:id="rId36"/>
    <p:sldId id="290" r:id="rId37"/>
    <p:sldId id="291" r:id="rId38"/>
    <p:sldId id="292" r:id="rId39"/>
    <p:sldId id="293" r:id="rId40"/>
    <p:sldId id="294" r:id="rId41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Relationship Id="rId5" Type="http://schemas.openxmlformats.org/officeDocument/2006/relationships/image" Target="../media/image24.wmf"/><Relationship Id="rId4" Type="http://schemas.openxmlformats.org/officeDocument/2006/relationships/image" Target="../media/image23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w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8.w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9.w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30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31.wmf"/></Relationships>
</file>

<file path=ppt/drawings/_rels/vmlDrawing2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3.wmf"/><Relationship Id="rId1" Type="http://schemas.openxmlformats.org/officeDocument/2006/relationships/image" Target="../media/image32.wmf"/></Relationships>
</file>

<file path=ppt/drawings/_rels/vmlDrawing2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5.wmf"/><Relationship Id="rId1" Type="http://schemas.openxmlformats.org/officeDocument/2006/relationships/image" Target="../media/image34.wmf"/></Relationships>
</file>

<file path=ppt/drawings/_rels/vmlDrawing2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6.wmf"/></Relationships>
</file>

<file path=ppt/drawings/_rels/vmlDrawing2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7.wmf"/></Relationships>
</file>

<file path=ppt/drawings/_rels/vmlDrawing25.vml.rels><?xml version="1.0" encoding="UTF-8" standalone="yes"?>
<Relationships xmlns="http://schemas.openxmlformats.org/package/2006/relationships"><Relationship Id="rId1" Type="http://schemas.openxmlformats.org/officeDocument/2006/relationships/image" Target="../media/image38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4AF9E-79A6-4109-BBD7-AEFAE5242658}" type="datetimeFigureOut">
              <a:rPr lang="en-US" smtClean="0"/>
              <a:t>9/14/2020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13F28-5DD4-49C2-B4F4-CEDB516FA5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8372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4AF9E-79A6-4109-BBD7-AEFAE5242658}" type="datetimeFigureOut">
              <a:rPr lang="en-US" smtClean="0"/>
              <a:t>9/14/2020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13F28-5DD4-49C2-B4F4-CEDB516FA5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44360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4AF9E-79A6-4109-BBD7-AEFAE5242658}" type="datetimeFigureOut">
              <a:rPr lang="en-US" smtClean="0"/>
              <a:t>9/14/2020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13F28-5DD4-49C2-B4F4-CEDB516FA5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39483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4AF9E-79A6-4109-BBD7-AEFAE5242658}" type="datetimeFigureOut">
              <a:rPr lang="en-US" smtClean="0"/>
              <a:t>9/14/2020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13F28-5DD4-49C2-B4F4-CEDB516FA5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3365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4AF9E-79A6-4109-BBD7-AEFAE5242658}" type="datetimeFigureOut">
              <a:rPr lang="en-US" smtClean="0"/>
              <a:t>9/14/2020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13F28-5DD4-49C2-B4F4-CEDB516FA5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3637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4AF9E-79A6-4109-BBD7-AEFAE5242658}" type="datetimeFigureOut">
              <a:rPr lang="en-US" smtClean="0"/>
              <a:t>9/14/2020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13F28-5DD4-49C2-B4F4-CEDB516FA5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946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4AF9E-79A6-4109-BBD7-AEFAE5242658}" type="datetimeFigureOut">
              <a:rPr lang="en-US" smtClean="0"/>
              <a:t>9/14/2020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13F28-5DD4-49C2-B4F4-CEDB516FA5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52120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4AF9E-79A6-4109-BBD7-AEFAE5242658}" type="datetimeFigureOut">
              <a:rPr lang="en-US" smtClean="0"/>
              <a:t>9/14/2020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13F28-5DD4-49C2-B4F4-CEDB516FA5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33517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4AF9E-79A6-4109-BBD7-AEFAE5242658}" type="datetimeFigureOut">
              <a:rPr lang="en-US" smtClean="0"/>
              <a:t>9/14/2020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13F28-5DD4-49C2-B4F4-CEDB516FA5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1981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4AF9E-79A6-4109-BBD7-AEFAE5242658}" type="datetimeFigureOut">
              <a:rPr lang="en-US" smtClean="0"/>
              <a:t>9/14/2020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13F28-5DD4-49C2-B4F4-CEDB516FA5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14246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4AF9E-79A6-4109-BBD7-AEFAE5242658}" type="datetimeFigureOut">
              <a:rPr lang="en-US" smtClean="0"/>
              <a:t>9/14/2020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13F28-5DD4-49C2-B4F4-CEDB516FA5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7823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F4AF9E-79A6-4109-BBD7-AEFAE5242658}" type="datetimeFigureOut">
              <a:rPr lang="en-US" smtClean="0"/>
              <a:t>9/14/2020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813F28-5DD4-49C2-B4F4-CEDB516FA5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32226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7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0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4.bin"/><Relationship Id="rId3" Type="http://schemas.openxmlformats.org/officeDocument/2006/relationships/oleObject" Target="../embeddings/oleObject11.bin"/><Relationship Id="rId7" Type="http://schemas.openxmlformats.org/officeDocument/2006/relationships/image" Target="../media/image1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13.bin"/><Relationship Id="rId5" Type="http://schemas.openxmlformats.org/officeDocument/2006/relationships/oleObject" Target="../embeddings/oleObject12.bin"/><Relationship Id="rId4" Type="http://schemas.openxmlformats.org/officeDocument/2006/relationships/image" Target="../media/image11.wmf"/><Relationship Id="rId9" Type="http://schemas.openxmlformats.org/officeDocument/2006/relationships/image" Target="../media/image13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14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16.wmf"/><Relationship Id="rId5" Type="http://schemas.openxmlformats.org/officeDocument/2006/relationships/oleObject" Target="../embeddings/oleObject17.bin"/><Relationship Id="rId4" Type="http://schemas.openxmlformats.org/officeDocument/2006/relationships/image" Target="../media/image15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17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19.wmf"/><Relationship Id="rId5" Type="http://schemas.openxmlformats.org/officeDocument/2006/relationships/oleObject" Target="../embeddings/oleObject20.bin"/><Relationship Id="rId4" Type="http://schemas.openxmlformats.org/officeDocument/2006/relationships/image" Target="../media/image18.wm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wmf"/><Relationship Id="rId3" Type="http://schemas.openxmlformats.org/officeDocument/2006/relationships/oleObject" Target="../embeddings/oleObject21.bin"/><Relationship Id="rId7" Type="http://schemas.openxmlformats.org/officeDocument/2006/relationships/oleObject" Target="../embeddings/oleObject23.bin"/><Relationship Id="rId12" Type="http://schemas.openxmlformats.org/officeDocument/2006/relationships/image" Target="../media/image2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21.wmf"/><Relationship Id="rId11" Type="http://schemas.openxmlformats.org/officeDocument/2006/relationships/oleObject" Target="../embeddings/oleObject25.bin"/><Relationship Id="rId5" Type="http://schemas.openxmlformats.org/officeDocument/2006/relationships/oleObject" Target="../embeddings/oleObject22.bin"/><Relationship Id="rId10" Type="http://schemas.openxmlformats.org/officeDocument/2006/relationships/image" Target="../media/image23.wmf"/><Relationship Id="rId4" Type="http://schemas.openxmlformats.org/officeDocument/2006/relationships/image" Target="../media/image20.wmf"/><Relationship Id="rId9" Type="http://schemas.openxmlformats.org/officeDocument/2006/relationships/oleObject" Target="../embeddings/oleObject24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4" Type="http://schemas.openxmlformats.org/officeDocument/2006/relationships/image" Target="../media/image25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4" Type="http://schemas.openxmlformats.org/officeDocument/2006/relationships/image" Target="../media/image26.w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4" Type="http://schemas.openxmlformats.org/officeDocument/2006/relationships/image" Target="../media/image27.w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4" Type="http://schemas.openxmlformats.org/officeDocument/2006/relationships/image" Target="../media/image28.w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Relationship Id="rId4" Type="http://schemas.openxmlformats.org/officeDocument/2006/relationships/image" Target="../media/image29.wmf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9.vml"/><Relationship Id="rId4" Type="http://schemas.openxmlformats.org/officeDocument/2006/relationships/image" Target="../media/image30.wmf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0.vml"/><Relationship Id="rId4" Type="http://schemas.openxmlformats.org/officeDocument/2006/relationships/image" Target="../media/image31.wmf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1.vml"/><Relationship Id="rId6" Type="http://schemas.openxmlformats.org/officeDocument/2006/relationships/image" Target="../media/image33.wmf"/><Relationship Id="rId5" Type="http://schemas.openxmlformats.org/officeDocument/2006/relationships/oleObject" Target="../embeddings/oleObject34.bin"/><Relationship Id="rId4" Type="http://schemas.openxmlformats.org/officeDocument/2006/relationships/image" Target="../media/image32.wmf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2.vml"/><Relationship Id="rId6" Type="http://schemas.openxmlformats.org/officeDocument/2006/relationships/image" Target="../media/image35.wmf"/><Relationship Id="rId5" Type="http://schemas.openxmlformats.org/officeDocument/2006/relationships/oleObject" Target="../embeddings/oleObject36.bin"/><Relationship Id="rId4" Type="http://schemas.openxmlformats.org/officeDocument/2006/relationships/image" Target="../media/image34.wmf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3.vml"/><Relationship Id="rId4" Type="http://schemas.openxmlformats.org/officeDocument/2006/relationships/image" Target="../media/image36.wmf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4.vml"/><Relationship Id="rId4" Type="http://schemas.openxmlformats.org/officeDocument/2006/relationships/image" Target="../media/image37.wmf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5.vml"/><Relationship Id="rId4" Type="http://schemas.openxmlformats.org/officeDocument/2006/relationships/image" Target="../media/image38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3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4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5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Solution of the Cubic Equation in Sixteenth Century Italy</a:t>
            </a:r>
            <a:b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Actually Happened?</a:t>
            </a:r>
            <a:b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Gary Towsley, SUNY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Geneseo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	September 18, 2020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7907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838200" y="687977"/>
            <a:ext cx="10515600" cy="5488986"/>
          </a:xfrm>
        </p:spPr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number added to its reciprocal is 4. What is the number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area of a rectangle is 40 and its perimeter is 28. What are its length and width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have added a square and 4 times its side. The result is 21. What is the side?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63593743"/>
              </p:ext>
            </p:extLst>
          </p:nvPr>
        </p:nvGraphicFramePr>
        <p:xfrm>
          <a:off x="4762863" y="1189038"/>
          <a:ext cx="1574800" cy="1003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53" name="Equation" r:id="rId3" imgW="1574640" imgH="1002960" progId="Equation.DSMT4">
                  <p:embed/>
                </p:oleObj>
              </mc:Choice>
              <mc:Fallback>
                <p:oleObj name="Equation" r:id="rId3" imgW="1574640" imgH="10029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762863" y="1189038"/>
                        <a:ext cx="1574800" cy="1003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93958693"/>
              </p:ext>
            </p:extLst>
          </p:nvPr>
        </p:nvGraphicFramePr>
        <p:xfrm>
          <a:off x="3481977" y="3203870"/>
          <a:ext cx="39624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54" name="Equation" r:id="rId5" imgW="3962160" imgH="457200" progId="Equation.DSMT4">
                  <p:embed/>
                </p:oleObj>
              </mc:Choice>
              <mc:Fallback>
                <p:oleObj name="Equation" r:id="rId5" imgW="3962160" imgH="457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481977" y="3203870"/>
                        <a:ext cx="3962400" cy="457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12474108"/>
              </p:ext>
            </p:extLst>
          </p:nvPr>
        </p:nvGraphicFramePr>
        <p:xfrm>
          <a:off x="4676685" y="4876255"/>
          <a:ext cx="20955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55" name="Equation" r:id="rId7" imgW="2095200" imgH="457200" progId="Equation.DSMT4">
                  <p:embed/>
                </p:oleObj>
              </mc:Choice>
              <mc:Fallback>
                <p:oleObj name="Equation" r:id="rId7" imgW="2095200" imgH="457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676685" y="4876255"/>
                        <a:ext cx="2095500" cy="457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69562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Modern Solution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number added to its reciprocal is 4. Find the number.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15356035"/>
              </p:ext>
            </p:extLst>
          </p:nvPr>
        </p:nvGraphicFramePr>
        <p:xfrm>
          <a:off x="1541780" y="2693194"/>
          <a:ext cx="2565400" cy="2616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1" name="Equation" r:id="rId3" imgW="2565360" imgH="2616120" progId="Equation.DSMT4">
                  <p:embed/>
                </p:oleObj>
              </mc:Choice>
              <mc:Fallback>
                <p:oleObj name="Equation" r:id="rId3" imgW="2565360" imgH="26161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41780" y="2693194"/>
                        <a:ext cx="2565400" cy="2616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2907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Ancient Mesopotamian Solution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4, the sum, is multiplied by itself: result 16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From 16 subtract 4: result 12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Take the square root of 12: result 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Add 4 and        :result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Divide by 2: result the desired number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88588416"/>
              </p:ext>
            </p:extLst>
          </p:nvPr>
        </p:nvGraphicFramePr>
        <p:xfrm>
          <a:off x="6000024" y="2865619"/>
          <a:ext cx="5461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42" name="Equation" r:id="rId3" imgW="545760" imgH="380880" progId="Equation.DSMT4">
                  <p:embed/>
                </p:oleObj>
              </mc:Choice>
              <mc:Fallback>
                <p:oleObj name="Equation" r:id="rId3" imgW="545760" imgH="3808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000024" y="2865619"/>
                        <a:ext cx="546100" cy="381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44213866"/>
              </p:ext>
            </p:extLst>
          </p:nvPr>
        </p:nvGraphicFramePr>
        <p:xfrm>
          <a:off x="2712539" y="3383779"/>
          <a:ext cx="5461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43" name="Equation" r:id="rId5" imgW="545760" imgH="380880" progId="Equation.DSMT4">
                  <p:embed/>
                </p:oleObj>
              </mc:Choice>
              <mc:Fallback>
                <p:oleObj name="Equation" r:id="rId5" imgW="545760" imgH="380880" progId="Equation.DSMT4">
                  <p:embed/>
                  <p:pic>
                    <p:nvPicPr>
                      <p:cNvPr id="4" name="Object 3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712539" y="3383779"/>
                        <a:ext cx="546100" cy="381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32024143"/>
              </p:ext>
            </p:extLst>
          </p:nvPr>
        </p:nvGraphicFramePr>
        <p:xfrm>
          <a:off x="4397102" y="3383779"/>
          <a:ext cx="9652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44" name="Equation" r:id="rId6" imgW="965160" imgH="380880" progId="Equation.DSMT4">
                  <p:embed/>
                </p:oleObj>
              </mc:Choice>
              <mc:Fallback>
                <p:oleObj name="Equation" r:id="rId6" imgW="965160" imgH="3808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397102" y="3383779"/>
                        <a:ext cx="965200" cy="381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04054812"/>
              </p:ext>
            </p:extLst>
          </p:nvPr>
        </p:nvGraphicFramePr>
        <p:xfrm>
          <a:off x="6788512" y="3908425"/>
          <a:ext cx="8255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45" name="Equation" r:id="rId8" imgW="825480" imgH="393480" progId="Equation.DSMT4">
                  <p:embed/>
                </p:oleObj>
              </mc:Choice>
              <mc:Fallback>
                <p:oleObj name="Equation" r:id="rId8" imgW="82548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6788512" y="3908425"/>
                        <a:ext cx="825500" cy="393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77306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Modern Explanation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09854099"/>
              </p:ext>
            </p:extLst>
          </p:nvPr>
        </p:nvGraphicFramePr>
        <p:xfrm>
          <a:off x="1403895" y="1613694"/>
          <a:ext cx="6324600" cy="4775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10" name="Equation" r:id="rId3" imgW="6324480" imgH="4775040" progId="Equation.DSMT4">
                  <p:embed/>
                </p:oleObj>
              </mc:Choice>
              <mc:Fallback>
                <p:oleObj name="Equation" r:id="rId3" imgW="6324480" imgH="4775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403895" y="1613694"/>
                        <a:ext cx="6324600" cy="4775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61672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Solutions to Quadratics were Geometric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Variants on the above method</a:t>
            </a:r>
          </a:p>
          <a:p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Literally Completing the Square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55958007"/>
              </p:ext>
            </p:extLst>
          </p:nvPr>
        </p:nvGraphicFramePr>
        <p:xfrm>
          <a:off x="3159941" y="2400844"/>
          <a:ext cx="3822700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66" name="Equation" r:id="rId3" imgW="3822480" imgH="507960" progId="Equation.DSMT4">
                  <p:embed/>
                </p:oleObj>
              </mc:Choice>
              <mc:Fallback>
                <p:oleObj name="Equation" r:id="rId3" imgW="3822480" imgH="5079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159941" y="2400844"/>
                        <a:ext cx="3822700" cy="508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77150983"/>
              </p:ext>
            </p:extLst>
          </p:nvPr>
        </p:nvGraphicFramePr>
        <p:xfrm>
          <a:off x="6247312" y="3276600"/>
          <a:ext cx="5207000" cy="3581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67" name="Equation" r:id="rId5" imgW="5206680" imgH="3581280" progId="Equation.DSMT4">
                  <p:embed/>
                </p:oleObj>
              </mc:Choice>
              <mc:Fallback>
                <p:oleObj name="Equation" r:id="rId5" imgW="5206680" imgH="35812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247312" y="3276600"/>
                        <a:ext cx="5207000" cy="3581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14290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Muhammed al-Khwarizmi  (780 – 850)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Al-</a:t>
            </a:r>
            <a:r>
              <a:rPr lang="en-US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Jabr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and al-</a:t>
            </a:r>
            <a:r>
              <a:rPr lang="en-US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Muqabala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Solutions of all quadratic equations (only positive solutions)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Geometric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Methods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Forms of Quadratics: (all coefficients are positive)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63918394"/>
              </p:ext>
            </p:extLst>
          </p:nvPr>
        </p:nvGraphicFramePr>
        <p:xfrm>
          <a:off x="1129030" y="4001294"/>
          <a:ext cx="1562100" cy="213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02" name="Equation" r:id="rId3" imgW="1562040" imgH="2133360" progId="Equation.DSMT4">
                  <p:embed/>
                </p:oleObj>
              </mc:Choice>
              <mc:Fallback>
                <p:oleObj name="Equation" r:id="rId3" imgW="1562040" imgH="21333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129030" y="4001294"/>
                        <a:ext cx="1562100" cy="2133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08088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 About?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371600" lvl="3" indent="0">
              <a:buNone/>
            </a:pPr>
            <a:endParaRPr lang="en-US" dirty="0" smtClean="0"/>
          </a:p>
          <a:p>
            <a:pPr marL="1371600" lvl="3" indent="0">
              <a:buNone/>
            </a:pPr>
            <a:endParaRPr lang="en-US" dirty="0"/>
          </a:p>
          <a:p>
            <a:pPr marL="1371600" lvl="3" indent="0">
              <a:buNone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Divide out the </a:t>
            </a:r>
            <a:r>
              <a:rPr lang="en-US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x.</a:t>
            </a:r>
          </a:p>
          <a:p>
            <a:pPr marL="1371600" lvl="3" indent="0">
              <a:buNone/>
            </a:pPr>
            <a:endParaRPr lang="en-US" sz="2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371600" lvl="3" indent="0">
              <a:buNone/>
            </a:pPr>
            <a:endParaRPr lang="en-US" sz="28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371600" lvl="3" indent="0">
              <a:buNone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 positive roots.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88162781"/>
              </p:ext>
            </p:extLst>
          </p:nvPr>
        </p:nvGraphicFramePr>
        <p:xfrm>
          <a:off x="1080588" y="1921419"/>
          <a:ext cx="10668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40" name="Equation" r:id="rId3" imgW="1066680" imgH="380880" progId="Equation.DSMT4">
                  <p:embed/>
                </p:oleObj>
              </mc:Choice>
              <mc:Fallback>
                <p:oleObj name="Equation" r:id="rId3" imgW="1066680" imgH="3808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80588" y="1921419"/>
                        <a:ext cx="1066800" cy="381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75666802"/>
              </p:ext>
            </p:extLst>
          </p:nvPr>
        </p:nvGraphicFramePr>
        <p:xfrm>
          <a:off x="1118688" y="3184706"/>
          <a:ext cx="20574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41" name="Equation" r:id="rId5" imgW="2057400" imgH="380880" progId="Equation.DSMT4">
                  <p:embed/>
                </p:oleObj>
              </mc:Choice>
              <mc:Fallback>
                <p:oleObj name="Equation" r:id="rId5" imgW="2057400" imgH="3808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118688" y="3184706"/>
                        <a:ext cx="2057400" cy="381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99377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 about Cubic Equations?</a:t>
            </a:r>
            <a:b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Considered by Mesopotamians but only solved approximately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Considered by Archimedes for specific Geometric  Problems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Considered by Diophantus of Alexandria but only for situations where the solution was already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known and the roots were rational numbers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1251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Omar Khayyam (1048 – 1131)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Classification of all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cubics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into two types: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Those reducible to quadratics – for example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Fourteen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Irreducible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Cubics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Three term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cubics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Four term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cubics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</a:p>
          <a:p>
            <a:pPr marL="0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35858070"/>
              </p:ext>
            </p:extLst>
          </p:nvPr>
        </p:nvGraphicFramePr>
        <p:xfrm>
          <a:off x="7627620" y="2343105"/>
          <a:ext cx="18542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14" name="Equation" r:id="rId3" imgW="1854000" imgH="380880" progId="Equation.DSMT4">
                  <p:embed/>
                </p:oleObj>
              </mc:Choice>
              <mc:Fallback>
                <p:oleObj name="Equation" r:id="rId3" imgW="1854000" imgH="3808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627620" y="2343105"/>
                        <a:ext cx="1854200" cy="381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75699949"/>
              </p:ext>
            </p:extLst>
          </p:nvPr>
        </p:nvGraphicFramePr>
        <p:xfrm>
          <a:off x="1243148" y="3341460"/>
          <a:ext cx="8636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15" name="Equation" r:id="rId5" imgW="863280" imgH="380880" progId="Equation.DSMT4">
                  <p:embed/>
                </p:oleObj>
              </mc:Choice>
              <mc:Fallback>
                <p:oleObj name="Equation" r:id="rId5" imgW="863280" imgH="3808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243148" y="3341460"/>
                        <a:ext cx="863600" cy="381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35331706"/>
              </p:ext>
            </p:extLst>
          </p:nvPr>
        </p:nvGraphicFramePr>
        <p:xfrm>
          <a:off x="4387668" y="3872683"/>
          <a:ext cx="15240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16" name="Equation" r:id="rId7" imgW="1523880" imgH="380880" progId="Equation.DSMT4">
                  <p:embed/>
                </p:oleObj>
              </mc:Choice>
              <mc:Fallback>
                <p:oleObj name="Equation" r:id="rId7" imgW="1523880" imgH="3808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387668" y="3872683"/>
                        <a:ext cx="1524000" cy="381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62120845"/>
              </p:ext>
            </p:extLst>
          </p:nvPr>
        </p:nvGraphicFramePr>
        <p:xfrm>
          <a:off x="4129314" y="4388620"/>
          <a:ext cx="23368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17" name="Equation" r:id="rId9" imgW="2336760" imgH="380880" progId="Equation.DSMT4">
                  <p:embed/>
                </p:oleObj>
              </mc:Choice>
              <mc:Fallback>
                <p:oleObj name="Equation" r:id="rId9" imgW="2336760" imgH="3808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4129314" y="4388620"/>
                        <a:ext cx="2336800" cy="381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22377489"/>
              </p:ext>
            </p:extLst>
          </p:nvPr>
        </p:nvGraphicFramePr>
        <p:xfrm>
          <a:off x="4927600" y="2667000"/>
          <a:ext cx="914400" cy="336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18" name="Equation" r:id="rId11" imgW="914400" imgH="336960" progId="Equation.DSMT4">
                  <p:embed/>
                </p:oleObj>
              </mc:Choice>
              <mc:Fallback>
                <p:oleObj name="Equation" r:id="rId11" imgW="914400" imgH="3369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4927600" y="2667000"/>
                        <a:ext cx="914400" cy="3365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99227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Reducible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Cubics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21603703"/>
              </p:ext>
            </p:extLst>
          </p:nvPr>
        </p:nvGraphicFramePr>
        <p:xfrm>
          <a:off x="2348230" y="2212295"/>
          <a:ext cx="3390900" cy="241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81" name="Equation" r:id="rId3" imgW="3390840" imgH="2412720" progId="Equation.DSMT4">
                  <p:embed/>
                </p:oleObj>
              </mc:Choice>
              <mc:Fallback>
                <p:oleObj name="Equation" r:id="rId3" imgW="3390840" imgH="24127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348230" y="2212295"/>
                        <a:ext cx="3390900" cy="2413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9277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Around the year 1510,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Scipione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del Ferro (1465 – 1526), a professor at the university of Bologna solves the cubic equation of the form :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45909773"/>
              </p:ext>
            </p:extLst>
          </p:nvPr>
        </p:nvGraphicFramePr>
        <p:xfrm>
          <a:off x="4545875" y="2617787"/>
          <a:ext cx="1619794" cy="5347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2" name="Equation" r:id="rId3" imgW="1384200" imgH="406080" progId="Equation.DSMT4">
                  <p:embed/>
                </p:oleObj>
              </mc:Choice>
              <mc:Fallback>
                <p:oleObj name="Equation" r:id="rId3" imgW="1384200" imgH="4060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545875" y="2617787"/>
                        <a:ext cx="1619794" cy="53471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7977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14 Irreducible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Cubics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46922035"/>
              </p:ext>
            </p:extLst>
          </p:nvPr>
        </p:nvGraphicFramePr>
        <p:xfrm>
          <a:off x="1291364" y="1825625"/>
          <a:ext cx="8763000" cy="3733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07" name="Equation" r:id="rId3" imgW="8762760" imgH="3733560" progId="Equation.DSMT4">
                  <p:embed/>
                </p:oleObj>
              </mc:Choice>
              <mc:Fallback>
                <p:oleObj name="Equation" r:id="rId3" imgW="8762760" imgH="37335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291364" y="1825625"/>
                        <a:ext cx="8763000" cy="3733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14082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Omar Khayyam’s Solutions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 Reducible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Cubics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he gave al-Khwarizmi’s solutions with Euclidean Proofs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 Irreducible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Cubics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he showed that solutions existed using Conic Sections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These solutions did not result in numerical (or algebraic)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solutions except for the very first case: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20862807"/>
              </p:ext>
            </p:extLst>
          </p:nvPr>
        </p:nvGraphicFramePr>
        <p:xfrm>
          <a:off x="1351461" y="4735604"/>
          <a:ext cx="9779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24" name="Equation" r:id="rId3" imgW="977760" imgH="431640" progId="Equation.DSMT4">
                  <p:embed/>
                </p:oleObj>
              </mc:Choice>
              <mc:Fallback>
                <p:oleObj name="Equation" r:id="rId3" imgW="977760" imgH="431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351461" y="4735604"/>
                        <a:ext cx="977900" cy="431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97991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Example of Solutions via Conics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Left hand side is a parabola, right hand side is a hyperbola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Solution is a point of intersection of the conics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His solutions were much more complicated than the above example appears to be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3063556"/>
              </p:ext>
            </p:extLst>
          </p:nvPr>
        </p:nvGraphicFramePr>
        <p:xfrm>
          <a:off x="1185454" y="1825625"/>
          <a:ext cx="2006600" cy="199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56" name="Equation" r:id="rId3" imgW="2006280" imgH="1993680" progId="Equation.DSMT4">
                  <p:embed/>
                </p:oleObj>
              </mc:Choice>
              <mc:Fallback>
                <p:oleObj name="Equation" r:id="rId3" imgW="2006280" imgH="19936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185454" y="1825625"/>
                        <a:ext cx="2006600" cy="1993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93710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Khayyam’s Solutions to Irreducible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Cubics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Used 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Conics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by Apollonius of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Perga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(250 – 175 BCE)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Gave possible number of positive roots in each case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Analytic or Coordinate Geometry is 6 centuries in the future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Omar Khayyam was not satisfied with his results, he had not found algebraic solutions to any of the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cubics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except the case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92311962"/>
              </p:ext>
            </p:extLst>
          </p:nvPr>
        </p:nvGraphicFramePr>
        <p:xfrm>
          <a:off x="9185275" y="3733800"/>
          <a:ext cx="8636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9" name="Equation" r:id="rId3" imgW="863280" imgH="380880" progId="Equation.DSMT4">
                  <p:embed/>
                </p:oleObj>
              </mc:Choice>
              <mc:Fallback>
                <p:oleObj name="Equation" r:id="rId3" imgW="863280" imgH="3808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185275" y="3733800"/>
                        <a:ext cx="863600" cy="381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3474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Leonardo of Pisa (Fibonacci) (1170 – 1240)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 a youth he traveled with his merchant father around the Mediterranean and learned the mathematics of al-Khwarizmi.</a:t>
            </a:r>
          </a:p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 wrote 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Liber </a:t>
            </a:r>
            <a:r>
              <a:rPr lang="en-US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Abacci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(Book of Computation)</a:t>
            </a:r>
          </a:p>
          <a:p>
            <a:pPr marL="0" indent="0">
              <a:buNone/>
            </a:pP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Explained Hindu-Arabic Base 10 Numeration</a:t>
            </a:r>
          </a:p>
          <a:p>
            <a:pPr marL="0" indent="0">
              <a:buNone/>
            </a:pP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Presented algorithms for all the arithmetic operations</a:t>
            </a:r>
          </a:p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3. Presented and solved a great number of problems using these 	numerals, proportions, and the algebra of al-Khwarizmi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4775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Cossist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Algebra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Building on the work of Fibonacci and others, the cities of Central and Northern Italy set up “Abacus Schools” as part of the standard education system and thus developed a highly numerate workforce.</a:t>
            </a:r>
          </a:p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most advanced topics in this kind of school involved “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Cossist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Algebra”, the name coming from the word “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cosa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 or thing which stood for the unknown in an equation. </a:t>
            </a:r>
          </a:p>
          <a:p>
            <a:pPr marL="0" indent="0">
              <a:buNone/>
            </a:pP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cosa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>
              <a:buNone/>
            </a:pPr>
            <a:r>
              <a:rPr lang="en-US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censo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or square (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>
              <a:buNone/>
            </a:pP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cu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cubo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or cube (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5157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Luca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Pacioli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(1445 – 1517)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Franciscan Monk, friend of Leonardo da Vinci and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Piero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della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Francesca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Wrote 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Summa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(1494) – compendium of all known mathematics of the time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the 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Summa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he stated that many mathematicians had worked on finding algebraic solutions to the irreducible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cubics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but none had succeeded beyond solutions by trial and error. Perhaps it was an impossible task.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7779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Around the year 1510,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Scipione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del Ferro (1465 – 1526), a professor at the university of Bologna solves the cubic equation of the form :</a:t>
            </a: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21231952"/>
              </p:ext>
            </p:extLst>
          </p:nvPr>
        </p:nvGraphicFramePr>
        <p:xfrm>
          <a:off x="4578350" y="2606675"/>
          <a:ext cx="16129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41" name="Equation" r:id="rId3" imgW="1612800" imgH="457200" progId="Equation.DSMT4">
                  <p:embed/>
                </p:oleObj>
              </mc:Choice>
              <mc:Fallback>
                <p:oleObj name="Equation" r:id="rId3" imgW="1612800" imgH="457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578350" y="2606675"/>
                        <a:ext cx="1612900" cy="457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23641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Mathematicians who worked on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Cubics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Scipione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del Ferro (1465 – 1526)</a:t>
            </a:r>
          </a:p>
          <a:p>
            <a:pPr marL="0" indent="0">
              <a:buNone/>
            </a:pP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Nicolo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Fontana (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Tartaglia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(1499 – 1557) </a:t>
            </a:r>
          </a:p>
          <a:p>
            <a:pPr marL="0" indent="0">
              <a:buNone/>
            </a:pP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Girolamo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Cardano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(1501 – 1576)</a:t>
            </a:r>
          </a:p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Ludovico Ferrari (1522 – 1565)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101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Ars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Magna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(The Great Art)</a:t>
            </a:r>
            <a:endParaRPr lang="en-US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Published by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Cardano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in 1545 (with some help from Ferrari and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Tartaglia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Presented algebraic solutions to all cubic equations</a:t>
            </a:r>
          </a:p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One chapter to each form</a:t>
            </a:r>
          </a:p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Presented algebraic solutions to quartic equations (due to Ferrari)</a:t>
            </a:r>
          </a:p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Found negative roots to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cubics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quartics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Found complex roots – (but they were useless)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7133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Questions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What does it mean to solve a cubic equation (algebraically)?</a:t>
            </a:r>
          </a:p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Why is such a solution important?</a:t>
            </a:r>
          </a:p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Why did the solution happen when it did?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8137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Cardano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Solves a Cubic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Chapter 11 of </a:t>
            </a:r>
            <a:r>
              <a:rPr lang="en-US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Ars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Magna</a:t>
            </a:r>
          </a:p>
          <a:p>
            <a:pPr marL="0" indent="0">
              <a:buNone/>
            </a:pP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 the Cube and First Power equal to the Number</a:t>
            </a:r>
          </a:p>
          <a:p>
            <a:pPr marL="0" indent="0">
              <a:buNone/>
            </a:pPr>
            <a:endParaRPr lang="en-US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“For example, let GH</a:t>
            </a:r>
            <a:r>
              <a:rPr lang="en-US" i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plus 6 times its side GH equal 20”</a:t>
            </a:r>
          </a:p>
          <a:p>
            <a:pPr marL="0" indent="0">
              <a:buNone/>
            </a:pPr>
            <a:endParaRPr lang="en-US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 solves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37714743"/>
              </p:ext>
            </p:extLst>
          </p:nvPr>
        </p:nvGraphicFramePr>
        <p:xfrm>
          <a:off x="2723243" y="4386490"/>
          <a:ext cx="17526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72" name="Equation" r:id="rId3" imgW="1752480" imgH="380880" progId="Equation.DSMT4">
                  <p:embed/>
                </p:oleObj>
              </mc:Choice>
              <mc:Fallback>
                <p:oleObj name="Equation" r:id="rId3" imgW="1752480" imgH="3808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723243" y="4386490"/>
                        <a:ext cx="1752600" cy="381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48195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Step 1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Cardano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gives a Euclidean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roof that if 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are lengths such that 3 times the area of the rectangle 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AB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is 6 and the difference of the volumes of the two cubes 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i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B</a:t>
            </a:r>
            <a:r>
              <a:rPr lang="en-US" i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is 20,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then the length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 – B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satisfies the given equation.</a:t>
            </a:r>
          </a:p>
          <a:p>
            <a:pPr marL="0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8342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Step 2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Cardano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produces what he calls a rule – namely a recipe or an algorithm to find the required lengths 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He offers no proof of this rule.</a:t>
            </a:r>
          </a:p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Rule:</a:t>
            </a:r>
          </a:p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“Cube one-third the coefficient of 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add to it the square of one-half the constant of the equation; and take the square root of the whole. You will duplicate this, and to one of the two you add one-half the number you have already squared and from the other you subtract one-half the same. Then subtracting the cube root of the second from the cube root of the first the remainder of what is left is 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x.”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9605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Why didn’t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Cardano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prove Step 2?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involved squaring a volume which clearly does not exist geometrically (clearly at the time).</a:t>
            </a:r>
          </a:p>
          <a:p>
            <a:pPr marL="514350" indent="-514350">
              <a:buAutoNum type="arabicPeriod" startAt="2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derivation used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Cossist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Algebra which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Cardano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rather believed  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was outside the realm of proof.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1831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Cardano’s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Formula for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21939155"/>
              </p:ext>
            </p:extLst>
          </p:nvPr>
        </p:nvGraphicFramePr>
        <p:xfrm>
          <a:off x="6053138" y="684213"/>
          <a:ext cx="24765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0" name="Equation" r:id="rId3" imgW="2476440" imgH="685800" progId="Equation.DSMT4">
                  <p:embed/>
                </p:oleObj>
              </mc:Choice>
              <mc:Fallback>
                <p:oleObj name="Equation" r:id="rId3" imgW="2476440" imgH="685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053138" y="684213"/>
                        <a:ext cx="2476500" cy="685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78041714"/>
              </p:ext>
            </p:extLst>
          </p:nvPr>
        </p:nvGraphicFramePr>
        <p:xfrm>
          <a:off x="1187450" y="2063750"/>
          <a:ext cx="8394700" cy="168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1" name="Equation" r:id="rId5" imgW="8394480" imgH="1688760" progId="Equation.DSMT4">
                  <p:embed/>
                </p:oleObj>
              </mc:Choice>
              <mc:Fallback>
                <p:oleObj name="Equation" r:id="rId5" imgW="8394480" imgH="16887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187450" y="2063750"/>
                        <a:ext cx="8394700" cy="1689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71227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Our Example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6, 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20</a:t>
            </a:r>
          </a:p>
          <a:p>
            <a:pPr marL="0" indent="0">
              <a:buNone/>
            </a:pPr>
            <a:endParaRPr lang="en-US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72219508"/>
              </p:ext>
            </p:extLst>
          </p:nvPr>
        </p:nvGraphicFramePr>
        <p:xfrm>
          <a:off x="4458970" y="636996"/>
          <a:ext cx="270510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34" name="Equation" r:id="rId3" imgW="2705040" imgH="571320" progId="Equation.DSMT4">
                  <p:embed/>
                </p:oleObj>
              </mc:Choice>
              <mc:Fallback>
                <p:oleObj name="Equation" r:id="rId3" imgW="2705040" imgH="5713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458970" y="636996"/>
                        <a:ext cx="2705100" cy="571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5"/>
          <p:cNvSpPr/>
          <p:nvPr/>
        </p:nvSpPr>
        <p:spPr>
          <a:xfrm>
            <a:off x="766355" y="2844032"/>
            <a:ext cx="369261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88289264"/>
              </p:ext>
            </p:extLst>
          </p:nvPr>
        </p:nvGraphicFramePr>
        <p:xfrm>
          <a:off x="698500" y="2362200"/>
          <a:ext cx="9372600" cy="1092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35" name="Equation" r:id="rId5" imgW="9372600" imgH="1091880" progId="Equation.DSMT4">
                  <p:embed/>
                </p:oleObj>
              </mc:Choice>
              <mc:Fallback>
                <p:oleObj name="Equation" r:id="rId5" imgW="9372600" imgH="10918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98500" y="2362200"/>
                        <a:ext cx="9372600" cy="1092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11264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How did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Cardano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find his Rule?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54391940"/>
              </p:ext>
            </p:extLst>
          </p:nvPr>
        </p:nvGraphicFramePr>
        <p:xfrm>
          <a:off x="2596289" y="1322615"/>
          <a:ext cx="6223000" cy="5219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65" name="Equation" r:id="rId3" imgW="6222960" imgH="5219640" progId="Equation.DSMT4">
                  <p:embed/>
                </p:oleObj>
              </mc:Choice>
              <mc:Fallback>
                <p:oleObj name="Equation" r:id="rId3" imgW="6222960" imgH="5219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596289" y="1322615"/>
                        <a:ext cx="6223000" cy="5219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27066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87001874"/>
              </p:ext>
            </p:extLst>
          </p:nvPr>
        </p:nvGraphicFramePr>
        <p:xfrm>
          <a:off x="1892300" y="1292225"/>
          <a:ext cx="6985000" cy="3086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8" name="Equation" r:id="rId3" imgW="6984720" imgH="3085920" progId="Equation.DSMT4">
                  <p:embed/>
                </p:oleObj>
              </mc:Choice>
              <mc:Fallback>
                <p:oleObj name="Equation" r:id="rId3" imgW="6984720" imgH="30859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892300" y="1292225"/>
                        <a:ext cx="6985000" cy="3086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93687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Why is this important?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It solved a problem that had been unsolved for many thousands of years.</a:t>
            </a:r>
          </a:p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The quartic equation was solved almost immediately afterwards using the solution to the cubic.</a:t>
            </a:r>
          </a:p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The solution gave great impetus to the development of the symbolic algebra we use today. (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Bombelli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Vieta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Fermat, Descartes, etc.)</a:t>
            </a:r>
          </a:p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Coordinate Geometry is in many ways a byproduct of this solution.</a:t>
            </a:r>
          </a:p>
          <a:p>
            <a:pPr marL="0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8780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Why did the Solution first happen around 1510?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solution to the cubic found by del Ferro required two kinds of mathematics:</a:t>
            </a:r>
          </a:p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Euclidean Geometry (The Mathematics of the University)</a:t>
            </a:r>
          </a:p>
          <a:p>
            <a:pPr marL="0" indent="0">
              <a:buNone/>
            </a:pP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Cossist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Algebra (The Mathematics of Commerce)</a:t>
            </a:r>
          </a:p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They first came together in Italy around this time.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1505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672681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is a Cubic Equation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b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 does it mean to Solve a Cubic Equation?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1920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 about the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Quintic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Equation?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Another story, another talk.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85398904"/>
              </p:ext>
            </p:extLst>
          </p:nvPr>
        </p:nvGraphicFramePr>
        <p:xfrm>
          <a:off x="3996509" y="1597025"/>
          <a:ext cx="21844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12" name="Equation" r:id="rId3" imgW="2184120" imgH="457200" progId="Equation.DSMT4">
                  <p:embed/>
                </p:oleObj>
              </mc:Choice>
              <mc:Fallback>
                <p:oleObj name="Equation" r:id="rId3" imgW="2184120" imgH="457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996509" y="1597025"/>
                        <a:ext cx="2184400" cy="457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57564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 is a Cubic Equation?</a:t>
            </a:r>
            <a:b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3600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8001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152400" y="15240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152400" y="9525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13616181"/>
              </p:ext>
            </p:extLst>
          </p:nvPr>
        </p:nvGraphicFramePr>
        <p:xfrm>
          <a:off x="4502331" y="2640830"/>
          <a:ext cx="2865120" cy="6945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6" name="Equation" r:id="rId3" imgW="1511280" imgH="342720" progId="Equation.DSMT4">
                  <p:embed/>
                </p:oleObj>
              </mc:Choice>
              <mc:Fallback>
                <p:oleObj name="Equation" r:id="rId3" imgW="1511280" imgH="3427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502331" y="2640830"/>
                        <a:ext cx="2865120" cy="69455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11778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 is a Cubic Equation?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31324747"/>
              </p:ext>
            </p:extLst>
          </p:nvPr>
        </p:nvGraphicFramePr>
        <p:xfrm>
          <a:off x="2612572" y="2473325"/>
          <a:ext cx="6923314" cy="202029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6" name="Equation" r:id="rId3" imgW="5219640" imgH="1320480" progId="Equation.DSMT4">
                  <p:embed/>
                </p:oleObj>
              </mc:Choice>
              <mc:Fallback>
                <p:oleObj name="Equation" r:id="rId3" imgW="5219640" imgH="1320480" progId="Equation.DSMT4">
                  <p:embed/>
                  <p:pic>
                    <p:nvPicPr>
                      <p:cNvPr id="10" name="Object 9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612572" y="2473325"/>
                        <a:ext cx="6923314" cy="202029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11849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35162" y="2895599"/>
            <a:ext cx="21455847" cy="9693144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26112" y="3541058"/>
            <a:ext cx="24876345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59098777"/>
              </p:ext>
            </p:extLst>
          </p:nvPr>
        </p:nvGraphicFramePr>
        <p:xfrm>
          <a:off x="3215524" y="1105850"/>
          <a:ext cx="6096000" cy="30200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1" name="Equation" r:id="rId3" imgW="2984400" imgH="1358640" progId="Equation.DSMT4">
                  <p:embed/>
                </p:oleObj>
              </mc:Choice>
              <mc:Fallback>
                <p:oleObj name="Equation" r:id="rId3" imgW="2984400" imgH="135864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15524" y="1105850"/>
                        <a:ext cx="6096000" cy="302004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72332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Scipione’s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Actual Solution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 the cubic 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 solution he computed was not 2 but </a:t>
            </a:r>
          </a:p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which a calculator will tell you is 2.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17822253"/>
              </p:ext>
            </p:extLst>
          </p:nvPr>
        </p:nvGraphicFramePr>
        <p:xfrm>
          <a:off x="3219632" y="1825625"/>
          <a:ext cx="17526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92" name="Equation" r:id="rId3" imgW="1752480" imgH="380880" progId="Equation.DSMT4">
                  <p:embed/>
                </p:oleObj>
              </mc:Choice>
              <mc:Fallback>
                <p:oleObj name="Equation" r:id="rId3" imgW="1752480" imgH="3808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219632" y="1825625"/>
                        <a:ext cx="1752600" cy="381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38894345"/>
              </p:ext>
            </p:extLst>
          </p:nvPr>
        </p:nvGraphicFramePr>
        <p:xfrm>
          <a:off x="6896100" y="2283550"/>
          <a:ext cx="3683000" cy="546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93" name="Equation" r:id="rId5" imgW="3682800" imgH="545760" progId="Equation.DSMT4">
                  <p:embed/>
                </p:oleObj>
              </mc:Choice>
              <mc:Fallback>
                <p:oleObj name="Equation" r:id="rId5" imgW="3682800" imgH="5457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896100" y="2283550"/>
                        <a:ext cx="3683000" cy="546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29340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Quadratic Equations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Problems we recognize as quadratic equations have been solved for at least the last 4,000 years: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number added to its reciprocal is 4. What is the number?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area of a rectangle is 40 and its perimeter is 28. What are its length and width?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have added a square and 4 times its side. The result is 21. What is the side?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7027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14019</TotalTime>
  <Words>1405</Words>
  <Application>Microsoft Office PowerPoint</Application>
  <PresentationFormat>Widescreen</PresentationFormat>
  <Paragraphs>155</Paragraphs>
  <Slides>40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40</vt:i4>
      </vt:variant>
    </vt:vector>
  </HeadingPairs>
  <TitlesOfParts>
    <vt:vector size="47" baseType="lpstr">
      <vt:lpstr>Arial</vt:lpstr>
      <vt:lpstr>Calibri</vt:lpstr>
      <vt:lpstr>Calibri Light</vt:lpstr>
      <vt:lpstr>Times New Roman</vt:lpstr>
      <vt:lpstr>Office Theme</vt:lpstr>
      <vt:lpstr>Equation</vt:lpstr>
      <vt:lpstr>MathType 6.0 Equation</vt:lpstr>
      <vt:lpstr>    The Solution of the Cubic Equation in Sixteenth Century Italy What Actually Happened? </vt:lpstr>
      <vt:lpstr>PowerPoint Presentation</vt:lpstr>
      <vt:lpstr>Questions</vt:lpstr>
      <vt:lpstr>What is a Cubic Equation? What does it mean to Solve a Cubic Equation? </vt:lpstr>
      <vt:lpstr>What is a Cubic Equation? </vt:lpstr>
      <vt:lpstr>What is a Cubic Equation?</vt:lpstr>
      <vt:lpstr>PowerPoint Presentation</vt:lpstr>
      <vt:lpstr>Scipione’s Actual Solution</vt:lpstr>
      <vt:lpstr>Quadratic Equations</vt:lpstr>
      <vt:lpstr>PowerPoint Presentation</vt:lpstr>
      <vt:lpstr>Modern Solution</vt:lpstr>
      <vt:lpstr>Ancient Mesopotamian Solution</vt:lpstr>
      <vt:lpstr>Modern Explanation</vt:lpstr>
      <vt:lpstr>Solutions to Quadratics were Geometric</vt:lpstr>
      <vt:lpstr>Muhammed al-Khwarizmi  (780 – 850)</vt:lpstr>
      <vt:lpstr>What About?</vt:lpstr>
      <vt:lpstr>What about Cubic Equations? </vt:lpstr>
      <vt:lpstr>Omar Khayyam (1048 – 1131)</vt:lpstr>
      <vt:lpstr>Reducible Cubics</vt:lpstr>
      <vt:lpstr>14 Irreducible Cubics</vt:lpstr>
      <vt:lpstr>Omar Khayyam’s Solutions</vt:lpstr>
      <vt:lpstr>Example of Solutions via Conics</vt:lpstr>
      <vt:lpstr>Khayyam’s Solutions to Irreducible Cubics</vt:lpstr>
      <vt:lpstr>Leonardo of Pisa (Fibonacci) (1170 – 1240)</vt:lpstr>
      <vt:lpstr>Cossist Algebra</vt:lpstr>
      <vt:lpstr>Luca Pacioli (1445 – 1517)</vt:lpstr>
      <vt:lpstr>PowerPoint Presentation</vt:lpstr>
      <vt:lpstr>Mathematicians who worked on Cubics</vt:lpstr>
      <vt:lpstr>Ars Magna (The Great Art)</vt:lpstr>
      <vt:lpstr>Cardano Solves a Cubic</vt:lpstr>
      <vt:lpstr>Step 1</vt:lpstr>
      <vt:lpstr>Step 2</vt:lpstr>
      <vt:lpstr>Why didn’t Cardano prove Step 2?</vt:lpstr>
      <vt:lpstr>Cardano’s Formula for </vt:lpstr>
      <vt:lpstr>Our Example </vt:lpstr>
      <vt:lpstr>How did Cardano find his Rule?</vt:lpstr>
      <vt:lpstr>PowerPoint Presentation</vt:lpstr>
      <vt:lpstr>Why is this important?</vt:lpstr>
      <vt:lpstr>Why did the Solution first happen around 1510?</vt:lpstr>
      <vt:lpstr>What about the Quintic Equation?</vt:lpstr>
    </vt:vector>
  </TitlesOfParts>
  <Company>SUNY Geneseo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  The Solution of the Cubic Equation in Sixteenth Century Italy What Actually Happened?            </dc:title>
  <dc:creator>Gary W Towsley</dc:creator>
  <cp:lastModifiedBy>Gary W Towsley</cp:lastModifiedBy>
  <cp:revision>49</cp:revision>
  <cp:lastPrinted>2020-09-18T19:10:26Z</cp:lastPrinted>
  <dcterms:created xsi:type="dcterms:W3CDTF">2020-09-07T19:12:56Z</dcterms:created>
  <dcterms:modified xsi:type="dcterms:W3CDTF">2020-09-19T11:48:39Z</dcterms:modified>
</cp:coreProperties>
</file>