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55" r:id="rId3"/>
    <p:sldId id="390" r:id="rId4"/>
    <p:sldId id="356" r:id="rId5"/>
    <p:sldId id="375" r:id="rId6"/>
    <p:sldId id="391" r:id="rId7"/>
    <p:sldId id="358" r:id="rId8"/>
    <p:sldId id="399" r:id="rId9"/>
    <p:sldId id="400" r:id="rId10"/>
    <p:sldId id="401" r:id="rId11"/>
    <p:sldId id="392" r:id="rId12"/>
    <p:sldId id="364" r:id="rId13"/>
    <p:sldId id="393" r:id="rId14"/>
    <p:sldId id="397" r:id="rId15"/>
    <p:sldId id="361" r:id="rId16"/>
    <p:sldId id="388" r:id="rId17"/>
    <p:sldId id="394" r:id="rId18"/>
    <p:sldId id="365" r:id="rId19"/>
    <p:sldId id="366" r:id="rId20"/>
    <p:sldId id="367" r:id="rId21"/>
    <p:sldId id="402" r:id="rId22"/>
    <p:sldId id="403" r:id="rId23"/>
    <p:sldId id="395" r:id="rId24"/>
    <p:sldId id="371" r:id="rId25"/>
    <p:sldId id="374" r:id="rId26"/>
    <p:sldId id="396" r:id="rId27"/>
    <p:sldId id="389" r:id="rId28"/>
    <p:sldId id="381" r:id="rId29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20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7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31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smtClean="0"/>
              <a:t>Comparable Collegiate Parking Ratios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9087502144071418E-2"/>
          <c:y val="0.10645512905183804"/>
          <c:w val="0.91007092688873314"/>
          <c:h val="0.569587242513180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Sheet1!$A$2:$A$40</c:f>
              <c:strCache>
                <c:ptCount val="39"/>
                <c:pt idx="0">
                  <c:v>UW-Milw</c:v>
                </c:pt>
                <c:pt idx="1">
                  <c:v>Boston College</c:v>
                </c:pt>
                <c:pt idx="2">
                  <c:v>George Washington</c:v>
                </c:pt>
                <c:pt idx="3">
                  <c:v>Portland St.</c:v>
                </c:pt>
                <c:pt idx="4">
                  <c:v>National Urban Avg.</c:v>
                </c:pt>
                <c:pt idx="5">
                  <c:v>Univ. of CA-Berkeley</c:v>
                </c:pt>
                <c:pt idx="6">
                  <c:v>U. Penn</c:v>
                </c:pt>
                <c:pt idx="7">
                  <c:v>Georgia St.</c:v>
                </c:pt>
                <c:pt idx="8">
                  <c:v>Univ. of Oklahoma</c:v>
                </c:pt>
                <c:pt idx="9">
                  <c:v>Temple Univ.</c:v>
                </c:pt>
                <c:pt idx="10">
                  <c:v>Carnegie Mellon</c:v>
                </c:pt>
                <c:pt idx="11">
                  <c:v>Univ. of Chicago</c:v>
                </c:pt>
                <c:pt idx="12">
                  <c:v>Old Dominion</c:v>
                </c:pt>
                <c:pt idx="13">
                  <c:v>Iowa</c:v>
                </c:pt>
                <c:pt idx="14">
                  <c:v>ASU</c:v>
                </c:pt>
                <c:pt idx="15">
                  <c:v>Univ. of Miami</c:v>
                </c:pt>
                <c:pt idx="16">
                  <c:v>Colorado-Boulder</c:v>
                </c:pt>
                <c:pt idx="17">
                  <c:v>Univ. of New Mexico</c:v>
                </c:pt>
                <c:pt idx="18">
                  <c:v>Univ. of Illinois-Chicago</c:v>
                </c:pt>
                <c:pt idx="19">
                  <c:v>UCF</c:v>
                </c:pt>
                <c:pt idx="20">
                  <c:v>Wayne State Univ.</c:v>
                </c:pt>
                <c:pt idx="21">
                  <c:v>Univ. of Cincinnati</c:v>
                </c:pt>
                <c:pt idx="22">
                  <c:v>Univ. of Toledo</c:v>
                </c:pt>
                <c:pt idx="23">
                  <c:v>East Carolina Univ.</c:v>
                </c:pt>
                <c:pt idx="24">
                  <c:v>NATIONAL AVG.</c:v>
                </c:pt>
                <c:pt idx="25">
                  <c:v>Nevada-Reno</c:v>
                </c:pt>
                <c:pt idx="26">
                  <c:v>UNC-Chapel Hill</c:v>
                </c:pt>
                <c:pt idx="27">
                  <c:v>Univ. of Alabama</c:v>
                </c:pt>
                <c:pt idx="28">
                  <c:v>Cornell</c:v>
                </c:pt>
                <c:pt idx="29">
                  <c:v>UNLV</c:v>
                </c:pt>
                <c:pt idx="30">
                  <c:v>Indiana Univ.</c:v>
                </c:pt>
                <c:pt idx="31">
                  <c:v>Utah</c:v>
                </c:pt>
                <c:pt idx="32">
                  <c:v>IUPUI</c:v>
                </c:pt>
                <c:pt idx="33">
                  <c:v>UNO </c:v>
                </c:pt>
                <c:pt idx="34">
                  <c:v>Louisville</c:v>
                </c:pt>
                <c:pt idx="35">
                  <c:v>New Mexico St.</c:v>
                </c:pt>
                <c:pt idx="36">
                  <c:v>Oklahoma St.</c:v>
                </c:pt>
                <c:pt idx="37">
                  <c:v>Texas Tech</c:v>
                </c:pt>
                <c:pt idx="38">
                  <c:v>Grand Valley State</c:v>
                </c:pt>
              </c:strCache>
            </c:strRef>
          </c:cat>
          <c:val>
            <c:numRef>
              <c:f>Sheet1!$C$2:$C$40</c:f>
              <c:numCache>
                <c:formatCode>General</c:formatCode>
                <c:ptCount val="39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Sheet1!$A$2:$A$40</c:f>
              <c:strCache>
                <c:ptCount val="39"/>
                <c:pt idx="0">
                  <c:v>UW-Milw</c:v>
                </c:pt>
                <c:pt idx="1">
                  <c:v>Boston College</c:v>
                </c:pt>
                <c:pt idx="2">
                  <c:v>George Washington</c:v>
                </c:pt>
                <c:pt idx="3">
                  <c:v>Portland St.</c:v>
                </c:pt>
                <c:pt idx="4">
                  <c:v>National Urban Avg.</c:v>
                </c:pt>
                <c:pt idx="5">
                  <c:v>Univ. of CA-Berkeley</c:v>
                </c:pt>
                <c:pt idx="6">
                  <c:v>U. Penn</c:v>
                </c:pt>
                <c:pt idx="7">
                  <c:v>Georgia St.</c:v>
                </c:pt>
                <c:pt idx="8">
                  <c:v>Univ. of Oklahoma</c:v>
                </c:pt>
                <c:pt idx="9">
                  <c:v>Temple Univ.</c:v>
                </c:pt>
                <c:pt idx="10">
                  <c:v>Carnegie Mellon</c:v>
                </c:pt>
                <c:pt idx="11">
                  <c:v>Univ. of Chicago</c:v>
                </c:pt>
                <c:pt idx="12">
                  <c:v>Old Dominion</c:v>
                </c:pt>
                <c:pt idx="13">
                  <c:v>Iowa</c:v>
                </c:pt>
                <c:pt idx="14">
                  <c:v>ASU</c:v>
                </c:pt>
                <c:pt idx="15">
                  <c:v>Univ. of Miami</c:v>
                </c:pt>
                <c:pt idx="16">
                  <c:v>Colorado-Boulder</c:v>
                </c:pt>
                <c:pt idx="17">
                  <c:v>Univ. of New Mexico</c:v>
                </c:pt>
                <c:pt idx="18">
                  <c:v>Univ. of Illinois-Chicago</c:v>
                </c:pt>
                <c:pt idx="19">
                  <c:v>UCF</c:v>
                </c:pt>
                <c:pt idx="20">
                  <c:v>Wayne State Univ.</c:v>
                </c:pt>
                <c:pt idx="21">
                  <c:v>Univ. of Cincinnati</c:v>
                </c:pt>
                <c:pt idx="22">
                  <c:v>Univ. of Toledo</c:v>
                </c:pt>
                <c:pt idx="23">
                  <c:v>East Carolina Univ.</c:v>
                </c:pt>
                <c:pt idx="24">
                  <c:v>NATIONAL AVG.</c:v>
                </c:pt>
                <c:pt idx="25">
                  <c:v>Nevada-Reno</c:v>
                </c:pt>
                <c:pt idx="26">
                  <c:v>UNC-Chapel Hill</c:v>
                </c:pt>
                <c:pt idx="27">
                  <c:v>Univ. of Alabama</c:v>
                </c:pt>
                <c:pt idx="28">
                  <c:v>Cornell</c:v>
                </c:pt>
                <c:pt idx="29">
                  <c:v>UNLV</c:v>
                </c:pt>
                <c:pt idx="30">
                  <c:v>Indiana Univ.</c:v>
                </c:pt>
                <c:pt idx="31">
                  <c:v>Utah</c:v>
                </c:pt>
                <c:pt idx="32">
                  <c:v>IUPUI</c:v>
                </c:pt>
                <c:pt idx="33">
                  <c:v>UNO </c:v>
                </c:pt>
                <c:pt idx="34">
                  <c:v>Louisville</c:v>
                </c:pt>
                <c:pt idx="35">
                  <c:v>New Mexico St.</c:v>
                </c:pt>
                <c:pt idx="36">
                  <c:v>Oklahoma St.</c:v>
                </c:pt>
                <c:pt idx="37">
                  <c:v>Texas Tech</c:v>
                </c:pt>
                <c:pt idx="38">
                  <c:v>Grand Valley State</c:v>
                </c:pt>
              </c:strCache>
            </c:strRef>
          </c:cat>
          <c:val>
            <c:numRef>
              <c:f>Sheet1!$D$2:$D$40</c:f>
              <c:numCache>
                <c:formatCode>General</c:formatCode>
                <c:ptCount val="3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40"/>
        <c:axId val="202396168"/>
        <c:axId val="202395776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Sheet1!$A$2:$A$40</c:f>
              <c:strCache>
                <c:ptCount val="39"/>
                <c:pt idx="0">
                  <c:v>UW-Milw</c:v>
                </c:pt>
                <c:pt idx="1">
                  <c:v>Boston College</c:v>
                </c:pt>
                <c:pt idx="2">
                  <c:v>George Washington</c:v>
                </c:pt>
                <c:pt idx="3">
                  <c:v>Portland St.</c:v>
                </c:pt>
                <c:pt idx="4">
                  <c:v>National Urban Avg.</c:v>
                </c:pt>
                <c:pt idx="5">
                  <c:v>Univ. of CA-Berkeley</c:v>
                </c:pt>
                <c:pt idx="6">
                  <c:v>U. Penn</c:v>
                </c:pt>
                <c:pt idx="7">
                  <c:v>Georgia St.</c:v>
                </c:pt>
                <c:pt idx="8">
                  <c:v>Univ. of Oklahoma</c:v>
                </c:pt>
                <c:pt idx="9">
                  <c:v>Temple Univ.</c:v>
                </c:pt>
                <c:pt idx="10">
                  <c:v>Carnegie Mellon</c:v>
                </c:pt>
                <c:pt idx="11">
                  <c:v>Univ. of Chicago</c:v>
                </c:pt>
                <c:pt idx="12">
                  <c:v>Old Dominion</c:v>
                </c:pt>
                <c:pt idx="13">
                  <c:v>Iowa</c:v>
                </c:pt>
                <c:pt idx="14">
                  <c:v>ASU</c:v>
                </c:pt>
                <c:pt idx="15">
                  <c:v>Univ. of Miami</c:v>
                </c:pt>
                <c:pt idx="16">
                  <c:v>Colorado-Boulder</c:v>
                </c:pt>
                <c:pt idx="17">
                  <c:v>Univ. of New Mexico</c:v>
                </c:pt>
                <c:pt idx="18">
                  <c:v>Univ. of Illinois-Chicago</c:v>
                </c:pt>
                <c:pt idx="19">
                  <c:v>UCF</c:v>
                </c:pt>
                <c:pt idx="20">
                  <c:v>Wayne State Univ.</c:v>
                </c:pt>
                <c:pt idx="21">
                  <c:v>Univ. of Cincinnati</c:v>
                </c:pt>
                <c:pt idx="22">
                  <c:v>Univ. of Toledo</c:v>
                </c:pt>
                <c:pt idx="23">
                  <c:v>East Carolina Univ.</c:v>
                </c:pt>
                <c:pt idx="24">
                  <c:v>NATIONAL AVG.</c:v>
                </c:pt>
                <c:pt idx="25">
                  <c:v>Nevada-Reno</c:v>
                </c:pt>
                <c:pt idx="26">
                  <c:v>UNC-Chapel Hill</c:v>
                </c:pt>
                <c:pt idx="27">
                  <c:v>Univ. of Alabama</c:v>
                </c:pt>
                <c:pt idx="28">
                  <c:v>Cornell</c:v>
                </c:pt>
                <c:pt idx="29">
                  <c:v>UNLV</c:v>
                </c:pt>
                <c:pt idx="30">
                  <c:v>Indiana Univ.</c:v>
                </c:pt>
                <c:pt idx="31">
                  <c:v>Utah</c:v>
                </c:pt>
                <c:pt idx="32">
                  <c:v>IUPUI</c:v>
                </c:pt>
                <c:pt idx="33">
                  <c:v>UNO </c:v>
                </c:pt>
                <c:pt idx="34">
                  <c:v>Louisville</c:v>
                </c:pt>
                <c:pt idx="35">
                  <c:v>New Mexico St.</c:v>
                </c:pt>
                <c:pt idx="36">
                  <c:v>Oklahoma St.</c:v>
                </c:pt>
                <c:pt idx="37">
                  <c:v>Texas Tech</c:v>
                </c:pt>
                <c:pt idx="38">
                  <c:v>Grand Valley State</c:v>
                </c:pt>
              </c:strCache>
            </c:strRef>
          </c:cat>
          <c:val>
            <c:numRef>
              <c:f>Sheet1!$B$2:$B$40</c:f>
              <c:numCache>
                <c:formatCode>0.0</c:formatCode>
                <c:ptCount val="39"/>
                <c:pt idx="0">
                  <c:v>13</c:v>
                </c:pt>
                <c:pt idx="1">
                  <c:v>9.1999999999999993</c:v>
                </c:pt>
                <c:pt idx="2">
                  <c:v>7.29</c:v>
                </c:pt>
                <c:pt idx="3">
                  <c:v>6</c:v>
                </c:pt>
                <c:pt idx="4">
                  <c:v>5.9</c:v>
                </c:pt>
                <c:pt idx="5">
                  <c:v>5.82</c:v>
                </c:pt>
                <c:pt idx="6">
                  <c:v>5.72</c:v>
                </c:pt>
                <c:pt idx="7">
                  <c:v>4.9000000000000004</c:v>
                </c:pt>
                <c:pt idx="8">
                  <c:v>4.5999999999999996</c:v>
                </c:pt>
                <c:pt idx="9">
                  <c:v>4.34</c:v>
                </c:pt>
                <c:pt idx="10">
                  <c:v>4.2</c:v>
                </c:pt>
                <c:pt idx="11">
                  <c:v>4.0999999999999996</c:v>
                </c:pt>
                <c:pt idx="12">
                  <c:v>3.6</c:v>
                </c:pt>
                <c:pt idx="13">
                  <c:v>3.5</c:v>
                </c:pt>
                <c:pt idx="14">
                  <c:v>3.32</c:v>
                </c:pt>
                <c:pt idx="15">
                  <c:v>3.3</c:v>
                </c:pt>
                <c:pt idx="16">
                  <c:v>3.02</c:v>
                </c:pt>
                <c:pt idx="17">
                  <c:v>2.98</c:v>
                </c:pt>
                <c:pt idx="18">
                  <c:v>2.95</c:v>
                </c:pt>
                <c:pt idx="19">
                  <c:v>2.95</c:v>
                </c:pt>
                <c:pt idx="20">
                  <c:v>2.88</c:v>
                </c:pt>
                <c:pt idx="21">
                  <c:v>2.82</c:v>
                </c:pt>
                <c:pt idx="22">
                  <c:v>2.8</c:v>
                </c:pt>
                <c:pt idx="23">
                  <c:v>2.8</c:v>
                </c:pt>
                <c:pt idx="24">
                  <c:v>2.8</c:v>
                </c:pt>
                <c:pt idx="25">
                  <c:v>2.67</c:v>
                </c:pt>
                <c:pt idx="26">
                  <c:v>2.65</c:v>
                </c:pt>
                <c:pt idx="27">
                  <c:v>2.62</c:v>
                </c:pt>
                <c:pt idx="28">
                  <c:v>2.6</c:v>
                </c:pt>
                <c:pt idx="29">
                  <c:v>2.35</c:v>
                </c:pt>
                <c:pt idx="30">
                  <c:v>2.2599999999999998</c:v>
                </c:pt>
                <c:pt idx="31">
                  <c:v>2.2200000000000002</c:v>
                </c:pt>
                <c:pt idx="32">
                  <c:v>2.19</c:v>
                </c:pt>
                <c:pt idx="33">
                  <c:v>2.1</c:v>
                </c:pt>
                <c:pt idx="34">
                  <c:v>2.0499999999999998</c:v>
                </c:pt>
                <c:pt idx="35">
                  <c:v>1.92</c:v>
                </c:pt>
                <c:pt idx="36">
                  <c:v>1.9</c:v>
                </c:pt>
                <c:pt idx="37">
                  <c:v>1.72</c:v>
                </c:pt>
                <c:pt idx="38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40"/>
        <c:axId val="202394992"/>
        <c:axId val="202395384"/>
      </c:barChart>
      <c:catAx>
        <c:axId val="202396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395776"/>
        <c:crosses val="autoZero"/>
        <c:auto val="1"/>
        <c:lblAlgn val="ctr"/>
        <c:lblOffset val="100"/>
        <c:noMultiLvlLbl val="0"/>
      </c:catAx>
      <c:valAx>
        <c:axId val="202395776"/>
        <c:scaling>
          <c:orientation val="minMax"/>
          <c:max val="14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2396168"/>
        <c:crosses val="autoZero"/>
        <c:crossBetween val="between"/>
      </c:valAx>
      <c:valAx>
        <c:axId val="202395384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394992"/>
        <c:crosses val="max"/>
        <c:crossBetween val="between"/>
      </c:valAx>
      <c:catAx>
        <c:axId val="202394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2395384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0.08433</cdr:y>
    </cdr:from>
    <cdr:to>
      <cdr:x>0.04059</cdr:x>
      <cdr:y>0.72863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435428"/>
          <a:ext cx="342857" cy="332667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0.45203</cdr:x>
      <cdr:y>0.25805</cdr:y>
    </cdr:from>
    <cdr:to>
      <cdr:x>0.59442</cdr:x>
      <cdr:y>0.5549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3818618" y="1332408"/>
          <a:ext cx="1202873" cy="153271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C00000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6518" cy="468316"/>
          </a:xfrm>
          <a:prstGeom prst="rect">
            <a:avLst/>
          </a:prstGeom>
        </p:spPr>
        <p:txBody>
          <a:bodyPr vert="horz" lIns="92848" tIns="46423" rIns="92848" bIns="464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942" y="1"/>
            <a:ext cx="3066518" cy="468316"/>
          </a:xfrm>
          <a:prstGeom prst="rect">
            <a:avLst/>
          </a:prstGeom>
        </p:spPr>
        <p:txBody>
          <a:bodyPr vert="horz" lIns="92848" tIns="46423" rIns="92848" bIns="46423" rtlCol="0"/>
          <a:lstStyle>
            <a:lvl1pPr algn="r">
              <a:defRPr sz="1300"/>
            </a:lvl1pPr>
          </a:lstStyle>
          <a:p>
            <a:fld id="{40249B70-6509-4B54-874B-029A4D5B7846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52"/>
            <a:ext cx="3066518" cy="468316"/>
          </a:xfrm>
          <a:prstGeom prst="rect">
            <a:avLst/>
          </a:prstGeom>
        </p:spPr>
        <p:txBody>
          <a:bodyPr vert="horz" lIns="92848" tIns="46423" rIns="92848" bIns="4642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942" y="8893152"/>
            <a:ext cx="3066518" cy="468316"/>
          </a:xfrm>
          <a:prstGeom prst="rect">
            <a:avLst/>
          </a:prstGeom>
        </p:spPr>
        <p:txBody>
          <a:bodyPr vert="horz" lIns="92848" tIns="46423" rIns="92848" bIns="46423" rtlCol="0" anchor="b"/>
          <a:lstStyle>
            <a:lvl1pPr algn="r">
              <a:defRPr sz="1300"/>
            </a:lvl1pPr>
          </a:lstStyle>
          <a:p>
            <a:fld id="{56A57C4E-7B58-4A1D-9FDE-07B5BD4BA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6635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8154"/>
          </a:xfrm>
          <a:prstGeom prst="rect">
            <a:avLst/>
          </a:prstGeom>
        </p:spPr>
        <p:txBody>
          <a:bodyPr vert="horz" lIns="93914" tIns="46957" rIns="93914" bIns="4695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68154"/>
          </a:xfrm>
          <a:prstGeom prst="rect">
            <a:avLst/>
          </a:prstGeom>
        </p:spPr>
        <p:txBody>
          <a:bodyPr vert="horz" lIns="93914" tIns="46957" rIns="93914" bIns="46957" rtlCol="0"/>
          <a:lstStyle>
            <a:lvl1pPr algn="r">
              <a:defRPr sz="1300"/>
            </a:lvl1pPr>
          </a:lstStyle>
          <a:p>
            <a:fld id="{C84CFB97-BEF5-4CBC-B881-F2EF70535ED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14" tIns="46957" rIns="93914" bIns="469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14" tIns="46957" rIns="93914" bIns="4695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5"/>
            <a:ext cx="3066733" cy="468154"/>
          </a:xfrm>
          <a:prstGeom prst="rect">
            <a:avLst/>
          </a:prstGeom>
        </p:spPr>
        <p:txBody>
          <a:bodyPr vert="horz" lIns="93914" tIns="46957" rIns="93914" bIns="4695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5"/>
            <a:ext cx="3066733" cy="468154"/>
          </a:xfrm>
          <a:prstGeom prst="rect">
            <a:avLst/>
          </a:prstGeom>
        </p:spPr>
        <p:txBody>
          <a:bodyPr vert="horz" lIns="93914" tIns="46957" rIns="93914" bIns="46957" rtlCol="0" anchor="b"/>
          <a:lstStyle>
            <a:lvl1pPr algn="r">
              <a:defRPr sz="1300"/>
            </a:lvl1pPr>
          </a:lstStyle>
          <a:p>
            <a:fld id="{188E04DD-1415-41B3-840C-3287FB89A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467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0302-349D-4C4C-9C33-B10E7BE8D53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51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0302-349D-4C4C-9C33-B10E7BE8D53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84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0302-349D-4C4C-9C33-B10E7BE8D53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75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0302-349D-4C4C-9C33-B10E7BE8D53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55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0302-349D-4C4C-9C33-B10E7BE8D53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4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0302-349D-4C4C-9C33-B10E7BE8D53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87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0302-349D-4C4C-9C33-B10E7BE8D53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10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0302-349D-4C4C-9C33-B10E7BE8D53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70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0302-349D-4C4C-9C33-B10E7BE8D53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11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0302-349D-4C4C-9C33-B10E7BE8D53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15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0302-349D-4C4C-9C33-B10E7BE8D53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54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0302-349D-4C4C-9C33-B10E7BE8D53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63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0302-349D-4C4C-9C33-B10E7BE8D53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30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0302-349D-4C4C-9C33-B10E7BE8D53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38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0302-349D-4C4C-9C33-B10E7BE8D53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27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0302-349D-4C4C-9C33-B10E7BE8D53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4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0302-349D-4C4C-9C33-B10E7BE8D53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89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0302-349D-4C4C-9C33-B10E7BE8D53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46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0302-349D-4C4C-9C33-B10E7BE8D53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99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0302-349D-4C4C-9C33-B10E7BE8D53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0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0302-349D-4C4C-9C33-B10E7BE8D53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81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0302-349D-4C4C-9C33-B10E7BE8D53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39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0302-349D-4C4C-9C33-B10E7BE8D53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5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9A7A-DA67-5047-AA03-875FBC80260B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7662-D04D-1E47-B838-31755761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9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9A7A-DA67-5047-AA03-875FBC80260B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7662-D04D-1E47-B838-31755761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9A7A-DA67-5047-AA03-875FBC80260B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7662-D04D-1E47-B838-31755761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9A7A-DA67-5047-AA03-875FBC80260B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7662-D04D-1E47-B838-31755761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7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9A7A-DA67-5047-AA03-875FBC80260B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7662-D04D-1E47-B838-31755761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9A7A-DA67-5047-AA03-875FBC80260B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7662-D04D-1E47-B838-31755761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5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9A7A-DA67-5047-AA03-875FBC80260B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7662-D04D-1E47-B838-31755761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5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9A7A-DA67-5047-AA03-875FBC80260B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7662-D04D-1E47-B838-31755761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9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9A7A-DA67-5047-AA03-875FBC80260B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7662-D04D-1E47-B838-31755761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0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9A7A-DA67-5047-AA03-875FBC80260B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7662-D04D-1E47-B838-31755761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0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9A7A-DA67-5047-AA03-875FBC80260B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7662-D04D-1E47-B838-31755761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8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39A7A-DA67-5047-AA03-875FBC80260B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7662-D04D-1E47-B838-31755761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5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73799" y="5070897"/>
            <a:ext cx="12491598" cy="18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February 2015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3" b="19144"/>
          <a:stretch/>
        </p:blipFill>
        <p:spPr>
          <a:xfrm>
            <a:off x="0" y="1723456"/>
            <a:ext cx="9144000" cy="3965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61024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Parking &amp; Transit Update</a:t>
            </a:r>
          </a:p>
        </p:txBody>
      </p:sp>
    </p:spTree>
    <p:extLst>
      <p:ext uri="{BB962C8B-B14F-4D97-AF65-F5344CB8AC3E}">
        <p14:creationId xmlns:p14="http://schemas.microsoft.com/office/powerpoint/2010/main" val="31213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98477" y="752022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3600" cap="small" dirty="0" smtClean="0"/>
              <a:t>Pacific Campus </a:t>
            </a:r>
            <a:r>
              <a:rPr lang="en-US" sz="3600" cap="small" dirty="0" smtClean="0"/>
              <a:t>Changes – Phase 2</a:t>
            </a:r>
            <a:endParaRPr lang="en-US" sz="3600" cap="smal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490" y="1209223"/>
            <a:ext cx="6137573" cy="55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77" y="752022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3600" cap="small" dirty="0" smtClean="0"/>
              <a:t>Agenda</a:t>
            </a:r>
            <a:endParaRPr lang="en-US" sz="36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FF50-BEBF-7246-A9CF-C941790CB24B}" type="slidenum">
              <a:rPr lang="en-US" sz="1200" smtClean="0">
                <a:solidFill>
                  <a:schemeClr val="tx1"/>
                </a:solidFill>
              </a:rPr>
              <a:pPr/>
              <a:t>11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Content Placeholder 12"/>
          <p:cNvSpPr>
            <a:spLocks noGrp="1"/>
          </p:cNvSpPr>
          <p:nvPr>
            <p:ph idx="1"/>
          </p:nvPr>
        </p:nvSpPr>
        <p:spPr>
          <a:xfrm>
            <a:off x="228600" y="1329443"/>
            <a:ext cx="8763000" cy="5029200"/>
          </a:xfrm>
        </p:spPr>
        <p:txBody>
          <a:bodyPr>
            <a:noAutofit/>
          </a:bodyPr>
          <a:lstStyle/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dirty="0" smtClean="0"/>
              <a:t>1.  </a:t>
            </a:r>
            <a:r>
              <a:rPr lang="en-US" sz="2400" cap="small" dirty="0" smtClean="0"/>
              <a:t>Guiding Principles &amp; Parking Advisory Committee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endParaRPr lang="en-US" sz="2400" cap="small" dirty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2.  Parking stall inventory &amp; anticipated changes 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b="1" cap="small" dirty="0" smtClean="0">
                <a:solidFill>
                  <a:srgbClr val="FF0000"/>
                </a:solidFill>
              </a:rPr>
              <a:t>3.  Parking Utilization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4.  Parking Adequacy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5.  Parking Rates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6.  Remote Parking Plan for 2015-16 Academic Year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7.  Transit Options</a:t>
            </a:r>
          </a:p>
        </p:txBody>
      </p:sp>
    </p:spTree>
    <p:extLst>
      <p:ext uri="{BB962C8B-B14F-4D97-AF65-F5344CB8AC3E}">
        <p14:creationId xmlns:p14="http://schemas.microsoft.com/office/powerpoint/2010/main" val="14816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994" y="750607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3600" cap="small" dirty="0" smtClean="0"/>
              <a:t>Parking Utilization</a:t>
            </a:r>
            <a:endParaRPr lang="en-US" sz="36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FF50-BEBF-7246-A9CF-C941790CB24B}" type="slidenum">
              <a:rPr lang="en-US" sz="1200" smtClean="0">
                <a:solidFill>
                  <a:schemeClr val="tx1"/>
                </a:solidFill>
              </a:rPr>
              <a:pPr/>
              <a:t>12</a:t>
            </a:fld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853044"/>
              </p:ext>
            </p:extLst>
          </p:nvPr>
        </p:nvGraphicFramePr>
        <p:xfrm>
          <a:off x="888274" y="1868108"/>
          <a:ext cx="7393577" cy="2912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2764"/>
                <a:gridCol w="1630813"/>
              </a:tblGrid>
              <a:tr h="5236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Average</a:t>
                      </a:r>
                      <a:r>
                        <a:rPr lang="en-US" sz="2400" baseline="0" dirty="0" smtClean="0"/>
                        <a:t> Available Parking Spaces at ANY time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</a:tr>
              <a:tr h="42033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East Parking Garage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335</a:t>
                      </a:r>
                      <a:endParaRPr lang="en-US" sz="2000" dirty="0"/>
                    </a:p>
                  </a:txBody>
                  <a:tcPr/>
                </a:tc>
              </a:tr>
              <a:tr h="1619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/>
                </a:tc>
              </a:tr>
              <a:tr h="42033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West Parking Garage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u="none" dirty="0" smtClean="0"/>
                        <a:t>187</a:t>
                      </a:r>
                      <a:endParaRPr lang="en-US" sz="2000" b="0" u="none" dirty="0"/>
                    </a:p>
                  </a:txBody>
                  <a:tcPr/>
                </a:tc>
              </a:tr>
              <a:tr h="124823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b="0" u="sng" dirty="0"/>
                    </a:p>
                  </a:txBody>
                  <a:tcPr/>
                </a:tc>
              </a:tr>
              <a:tr h="42033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Lot 9 &amp; 14 on Pacific Campus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u="sng" dirty="0" smtClean="0"/>
                        <a:t>309</a:t>
                      </a:r>
                      <a:endParaRPr lang="en-US" sz="2000" b="0" u="sng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/>
                        <a:t>831</a:t>
                      </a:r>
                      <a:endParaRPr lang="en-US" sz="20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77571" y="5441164"/>
            <a:ext cx="6780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Note:  Upper and lower levels are occasionally full during first two weeks of each Semester</a:t>
            </a:r>
          </a:p>
          <a:p>
            <a:r>
              <a:rPr lang="en-US" sz="1400" dirty="0"/>
              <a:t>	 </a:t>
            </a:r>
            <a:r>
              <a:rPr lang="en-US" sz="1400" dirty="0" smtClean="0"/>
              <a:t>Generally 200+ stalls are available at Crossroads, except during peak time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4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77" y="752022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3600" cap="small" dirty="0" smtClean="0"/>
              <a:t>Agenda</a:t>
            </a:r>
            <a:endParaRPr lang="en-US" sz="36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FF50-BEBF-7246-A9CF-C941790CB24B}" type="slidenum">
              <a:rPr lang="en-US" sz="1200" smtClean="0">
                <a:solidFill>
                  <a:schemeClr val="tx1"/>
                </a:solidFill>
              </a:rPr>
              <a:pPr/>
              <a:t>13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Content Placeholder 12"/>
          <p:cNvSpPr>
            <a:spLocks noGrp="1"/>
          </p:cNvSpPr>
          <p:nvPr>
            <p:ph idx="1"/>
          </p:nvPr>
        </p:nvSpPr>
        <p:spPr>
          <a:xfrm>
            <a:off x="228600" y="1329443"/>
            <a:ext cx="8763000" cy="5029200"/>
          </a:xfrm>
        </p:spPr>
        <p:txBody>
          <a:bodyPr>
            <a:noAutofit/>
          </a:bodyPr>
          <a:lstStyle/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dirty="0" smtClean="0"/>
              <a:t>1.  </a:t>
            </a:r>
            <a:r>
              <a:rPr lang="en-US" sz="2400" cap="small" dirty="0" smtClean="0"/>
              <a:t>Guiding Principles &amp; Parking Advisory Committee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endParaRPr lang="en-US" sz="2400" cap="small" dirty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2.  Parking stall inventory &amp; anticipated changes 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3.  Parking Utilization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b="1" cap="small" dirty="0" smtClean="0">
                <a:solidFill>
                  <a:srgbClr val="FF0000"/>
                </a:solidFill>
              </a:rPr>
              <a:t>4.  Parking Adequacy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5.  Parking Rates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6.  Remote Parking Plan for 2015-16 Academic Year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7.  Transit Options</a:t>
            </a:r>
          </a:p>
        </p:txBody>
      </p:sp>
    </p:spTree>
    <p:extLst>
      <p:ext uri="{BB962C8B-B14F-4D97-AF65-F5344CB8AC3E}">
        <p14:creationId xmlns:p14="http://schemas.microsoft.com/office/powerpoint/2010/main" val="156113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0607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3600" cap="small" dirty="0" smtClean="0"/>
              <a:t>Parking Adequacy – All Stalls</a:t>
            </a:r>
            <a:endParaRPr lang="en-US" sz="36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FF50-BEBF-7246-A9CF-C941790CB24B}" type="slidenum">
              <a:rPr lang="en-US" sz="1200" smtClean="0">
                <a:solidFill>
                  <a:schemeClr val="tx1"/>
                </a:solidFill>
              </a:rPr>
              <a:pPr/>
              <a:t>14</a:t>
            </a:fld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203512"/>
              </p:ext>
            </p:extLst>
          </p:nvPr>
        </p:nvGraphicFramePr>
        <p:xfrm>
          <a:off x="999552" y="1684591"/>
          <a:ext cx="7144896" cy="3893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623"/>
                <a:gridCol w="1007796"/>
                <a:gridCol w="1194218"/>
                <a:gridCol w="1090259"/>
              </a:tblGrid>
              <a:tr h="5953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Faculty &amp; Staff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Students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TOTAL</a:t>
                      </a:r>
                      <a:endParaRPr lang="en-US" b="0" dirty="0"/>
                    </a:p>
                  </a:txBody>
                  <a:tcPr/>
                </a:tc>
              </a:tr>
              <a:tr h="420334">
                <a:tc>
                  <a:txBody>
                    <a:bodyPr/>
                    <a:lstStyle/>
                    <a:p>
                      <a:r>
                        <a:rPr lang="en-US" sz="2000" strike="noStrike" dirty="0" smtClean="0"/>
                        <a:t>People</a:t>
                      </a:r>
                      <a:endParaRPr lang="en-US" sz="20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strike="noStrike" baseline="0" dirty="0" smtClean="0"/>
                        <a:t>2,144</a:t>
                      </a:r>
                      <a:endParaRPr lang="en-US" sz="2000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strike="noStrike" baseline="0" dirty="0" smtClean="0"/>
                        <a:t>15,227</a:t>
                      </a:r>
                      <a:endParaRPr lang="en-US" sz="2000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strike="noStrike" baseline="0" dirty="0" smtClean="0"/>
                        <a:t>17,371</a:t>
                      </a:r>
                      <a:endParaRPr lang="en-US" sz="2000" strike="noStrike" baseline="0" dirty="0"/>
                    </a:p>
                  </a:txBody>
                  <a:tcPr/>
                </a:tc>
              </a:tr>
              <a:tr h="420334">
                <a:tc>
                  <a:txBody>
                    <a:bodyPr/>
                    <a:lstStyle/>
                    <a:p>
                      <a:endParaRPr lang="en-US" sz="20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strike="noStrike" dirty="0"/>
                    </a:p>
                  </a:txBody>
                  <a:tcPr/>
                </a:tc>
              </a:tr>
              <a:tr h="420334">
                <a:tc gridSpan="2">
                  <a:txBody>
                    <a:bodyPr/>
                    <a:lstStyle/>
                    <a:p>
                      <a:r>
                        <a:rPr lang="en-US" sz="2000" strike="noStrike" dirty="0" smtClean="0"/>
                        <a:t>Parking</a:t>
                      </a:r>
                      <a:r>
                        <a:rPr lang="en-US" sz="2000" strike="noStrike" baseline="0" dirty="0" smtClean="0"/>
                        <a:t> Stalls (all stalls)</a:t>
                      </a:r>
                      <a:endParaRPr lang="en-US" sz="2000" strike="noStrik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b="0" u="sng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u="sng" strike="noStrike" dirty="0" smtClean="0"/>
                        <a:t>8,406</a:t>
                      </a:r>
                      <a:endParaRPr lang="en-US" sz="2000" b="0" u="sng" strike="noStrike" dirty="0"/>
                    </a:p>
                  </a:txBody>
                  <a:tcPr/>
                </a:tc>
              </a:tr>
              <a:tr h="420334">
                <a:tc>
                  <a:txBody>
                    <a:bodyPr/>
                    <a:lstStyle/>
                    <a:p>
                      <a:endParaRPr lang="en-US" sz="20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u="sng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b="0" u="sng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b="0" u="sng" strike="noStrike" dirty="0"/>
                    </a:p>
                  </a:txBody>
                  <a:tcPr/>
                </a:tc>
              </a:tr>
              <a:tr h="420334">
                <a:tc>
                  <a:txBody>
                    <a:bodyPr/>
                    <a:lstStyle/>
                    <a:p>
                      <a:r>
                        <a:rPr lang="en-US" sz="2000" strike="noStrike" dirty="0" smtClean="0"/>
                        <a:t>Parking Adequacy Ratio (PAR)     </a:t>
                      </a:r>
                      <a:endParaRPr lang="en-US" sz="20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b="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strike="noStrike" dirty="0" smtClean="0"/>
                        <a:t>2.07</a:t>
                      </a:r>
                      <a:endParaRPr lang="en-US" sz="2000" b="0" strike="noStrike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0" strike="noStrike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0" strike="noStrike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0" dirty="0"/>
                    </a:p>
                  </a:txBody>
                  <a:tcPr/>
                </a:tc>
              </a:tr>
              <a:tr h="420334">
                <a:tc gridSpan="4">
                  <a:txBody>
                    <a:bodyPr/>
                    <a:lstStyle/>
                    <a:p>
                      <a:r>
                        <a:rPr lang="en-US" sz="1600" dirty="0" smtClean="0"/>
                        <a:t>National average is 2.8 per the ENO Foundation for Transportation, Inc.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95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8538"/>
            <a:ext cx="8229600" cy="398062"/>
          </a:xfrm>
        </p:spPr>
        <p:txBody>
          <a:bodyPr>
            <a:noAutofit/>
          </a:bodyPr>
          <a:lstStyle/>
          <a:p>
            <a:pPr algn="ctr"/>
            <a:r>
              <a:rPr lang="en-US" sz="3600" cap="small" dirty="0" smtClean="0"/>
              <a:t>Parking Adequacy – UNO Stalls Only</a:t>
            </a:r>
            <a:endParaRPr lang="en-US" sz="36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FF50-BEBF-7246-A9CF-C941790CB24B}" type="slidenum">
              <a:rPr lang="en-US" sz="1200" smtClean="0">
                <a:solidFill>
                  <a:schemeClr val="tx1"/>
                </a:solidFill>
              </a:rPr>
              <a:pPr/>
              <a:t>15</a:t>
            </a:fld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805325"/>
              </p:ext>
            </p:extLst>
          </p:nvPr>
        </p:nvGraphicFramePr>
        <p:xfrm>
          <a:off x="999552" y="1675885"/>
          <a:ext cx="7144896" cy="3893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623"/>
                <a:gridCol w="1007796"/>
                <a:gridCol w="1194218"/>
                <a:gridCol w="1090259"/>
              </a:tblGrid>
              <a:tr h="1351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Faculty &amp; Staff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Students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TOTAL</a:t>
                      </a:r>
                      <a:endParaRPr lang="en-US" b="0" dirty="0"/>
                    </a:p>
                  </a:txBody>
                  <a:tcPr/>
                </a:tc>
              </a:tr>
              <a:tr h="420334">
                <a:tc>
                  <a:txBody>
                    <a:bodyPr/>
                    <a:lstStyle/>
                    <a:p>
                      <a:r>
                        <a:rPr lang="en-US" sz="2000" strike="noStrike" dirty="0" smtClean="0"/>
                        <a:t>People</a:t>
                      </a:r>
                      <a:endParaRPr lang="en-US" sz="20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strike="noStrike" dirty="0" smtClean="0"/>
                        <a:t>2,144</a:t>
                      </a:r>
                      <a:endParaRPr lang="en-US" sz="20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strike="noStrike" dirty="0" smtClean="0"/>
                        <a:t>15,227</a:t>
                      </a:r>
                      <a:endParaRPr lang="en-US" sz="20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strike="noStrike" dirty="0" smtClean="0"/>
                        <a:t>17,371</a:t>
                      </a:r>
                      <a:endParaRPr lang="en-US" sz="2000" strike="noStrike" dirty="0"/>
                    </a:p>
                  </a:txBody>
                  <a:tcPr/>
                </a:tc>
              </a:tr>
              <a:tr h="420334">
                <a:tc>
                  <a:txBody>
                    <a:bodyPr/>
                    <a:lstStyle/>
                    <a:p>
                      <a:endParaRPr lang="en-US" sz="20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strike="noStrike" dirty="0"/>
                    </a:p>
                  </a:txBody>
                  <a:tcPr/>
                </a:tc>
              </a:tr>
              <a:tr h="420334">
                <a:tc gridSpan="2">
                  <a:txBody>
                    <a:bodyPr/>
                    <a:lstStyle/>
                    <a:p>
                      <a:r>
                        <a:rPr lang="en-US" sz="2000" strike="noStrike" dirty="0" smtClean="0"/>
                        <a:t>Parking</a:t>
                      </a:r>
                      <a:r>
                        <a:rPr lang="en-US" sz="2000" strike="noStrike" baseline="0" dirty="0" smtClean="0"/>
                        <a:t> Stalls (excluding public &amp; street)</a:t>
                      </a:r>
                      <a:endParaRPr lang="en-US" sz="2000" strike="noStrik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b="0" u="sng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u="none" strike="noStrike" dirty="0" smtClean="0"/>
                        <a:t>7,849  </a:t>
                      </a:r>
                      <a:endParaRPr lang="en-US" sz="2000" b="0" u="none" strike="noStrike" dirty="0"/>
                    </a:p>
                  </a:txBody>
                  <a:tcPr/>
                </a:tc>
              </a:tr>
              <a:tr h="420334">
                <a:tc>
                  <a:txBody>
                    <a:bodyPr/>
                    <a:lstStyle/>
                    <a:p>
                      <a:endParaRPr lang="en-US" sz="20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u="sng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b="0" u="sng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b="0" u="sng" strike="noStrike" dirty="0"/>
                    </a:p>
                  </a:txBody>
                  <a:tcPr/>
                </a:tc>
              </a:tr>
              <a:tr h="420334">
                <a:tc>
                  <a:txBody>
                    <a:bodyPr/>
                    <a:lstStyle/>
                    <a:p>
                      <a:r>
                        <a:rPr lang="en-US" sz="2000" strike="noStrike" dirty="0" smtClean="0"/>
                        <a:t>Parking Adequacy Ratio (PAR)     </a:t>
                      </a:r>
                      <a:endParaRPr lang="en-US" sz="20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b="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strike="noStrike" dirty="0" smtClean="0"/>
                        <a:t>2.2</a:t>
                      </a:r>
                      <a:endParaRPr lang="en-US" sz="2000" b="0" strike="noStrike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0" strike="noStrike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0" strike="noStrike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0" strike="noStrike" dirty="0"/>
                    </a:p>
                  </a:txBody>
                  <a:tcPr/>
                </a:tc>
              </a:tr>
              <a:tr h="420334">
                <a:tc gridSpan="4">
                  <a:txBody>
                    <a:bodyPr/>
                    <a:lstStyle/>
                    <a:p>
                      <a:r>
                        <a:rPr lang="en-US" sz="1600" strike="noStrike" dirty="0" smtClean="0"/>
                        <a:t>National average is 2.8 per the ENO Foundation for Transportation, Inc.</a:t>
                      </a:r>
                      <a:endParaRPr lang="en-US" sz="1600" strike="noStrik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6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5876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3600" cap="small" dirty="0" smtClean="0"/>
              <a:t>Parking Adequacy – Comparison to Others</a:t>
            </a:r>
            <a:endParaRPr lang="en-US" sz="36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FF50-BEBF-7246-A9CF-C941790CB24B}" type="slidenum">
              <a:rPr lang="en-US" sz="1200" smtClean="0">
                <a:solidFill>
                  <a:schemeClr val="tx1"/>
                </a:solidFill>
              </a:rPr>
              <a:pPr/>
              <a:t>16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3492" y="1741714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Average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9083" y="174171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UNO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072024008"/>
              </p:ext>
            </p:extLst>
          </p:nvPr>
        </p:nvGraphicFramePr>
        <p:xfrm>
          <a:off x="369115" y="1193076"/>
          <a:ext cx="8447713" cy="5163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78629" y="2184065"/>
            <a:ext cx="104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Averages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628503" y="2553397"/>
            <a:ext cx="1654628" cy="8255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97520" y="2190987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UNO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310375" y="2553397"/>
            <a:ext cx="0" cy="164195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6109" y="6408107"/>
            <a:ext cx="2937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ENO </a:t>
            </a:r>
            <a:r>
              <a:rPr lang="en-US" sz="1100" dirty="0"/>
              <a:t>Foundation for Transportation, Inc</a:t>
            </a:r>
            <a:r>
              <a:rPr lang="en-US" sz="1100" dirty="0" smtClean="0"/>
              <a:t>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5086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77" y="752022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3600" cap="small" dirty="0" smtClean="0"/>
              <a:t>Agenda</a:t>
            </a:r>
            <a:endParaRPr lang="en-US" sz="36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FF50-BEBF-7246-A9CF-C941790CB24B}" type="slidenum">
              <a:rPr lang="en-US" sz="1200" smtClean="0">
                <a:solidFill>
                  <a:schemeClr val="tx1"/>
                </a:solidFill>
              </a:rPr>
              <a:pPr/>
              <a:t>17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Content Placeholder 12"/>
          <p:cNvSpPr>
            <a:spLocks noGrp="1"/>
          </p:cNvSpPr>
          <p:nvPr>
            <p:ph idx="1"/>
          </p:nvPr>
        </p:nvSpPr>
        <p:spPr>
          <a:xfrm>
            <a:off x="228600" y="1329443"/>
            <a:ext cx="8763000" cy="5029200"/>
          </a:xfrm>
        </p:spPr>
        <p:txBody>
          <a:bodyPr>
            <a:noAutofit/>
          </a:bodyPr>
          <a:lstStyle/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dirty="0" smtClean="0"/>
              <a:t>1.  </a:t>
            </a:r>
            <a:r>
              <a:rPr lang="en-US" sz="2400" cap="small" dirty="0" smtClean="0"/>
              <a:t>Guiding Principles &amp; Parking Advisory Committee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endParaRPr lang="en-US" sz="2400" cap="small" dirty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2.  Parking stall inventory &amp; anticipated changes 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3.  Parking Utilization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4.  Parking Adequacy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b="1" cap="small" dirty="0" smtClean="0">
                <a:solidFill>
                  <a:srgbClr val="FF0000"/>
                </a:solidFill>
              </a:rPr>
              <a:t>5.  Parking Rates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6.  Remote Parking Plan for 2015-16 Academic Year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7.  Transit Options</a:t>
            </a:r>
          </a:p>
        </p:txBody>
      </p:sp>
    </p:spTree>
    <p:extLst>
      <p:ext uri="{BB962C8B-B14F-4D97-AF65-F5344CB8AC3E}">
        <p14:creationId xmlns:p14="http://schemas.microsoft.com/office/powerpoint/2010/main" val="2664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0607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cap="small" dirty="0" smtClean="0"/>
              <a:t>Annual Parking Permit Rates </a:t>
            </a:r>
            <a:r>
              <a:rPr lang="en-US" sz="2700" cap="small" dirty="0" smtClean="0"/>
              <a:t>(2014-15)</a:t>
            </a:r>
            <a:endParaRPr lang="en-US" sz="27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FF50-BEBF-7246-A9CF-C941790CB24B}" type="slidenum">
              <a:rPr lang="en-US" sz="1200" smtClean="0">
                <a:solidFill>
                  <a:schemeClr val="tx1"/>
                </a:solidFill>
              </a:rPr>
              <a:pPr/>
              <a:t>18</a:t>
            </a:fld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307358"/>
              </p:ext>
            </p:extLst>
          </p:nvPr>
        </p:nvGraphicFramePr>
        <p:xfrm>
          <a:off x="984068" y="1533100"/>
          <a:ext cx="7297784" cy="450399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86410"/>
                <a:gridCol w="3520848"/>
                <a:gridCol w="1195263"/>
                <a:gridCol w="1195263"/>
              </a:tblGrid>
              <a:tr h="579042">
                <a:tc gridSpan="2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All-day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Night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only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(after 2:30pm)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45070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Student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61913" algn="l" fontAlgn="b"/>
                      <a:r>
                        <a:rPr lang="en-US" sz="2000" b="0" u="none" strike="noStrike" dirty="0" smtClean="0">
                          <a:latin typeface="+mj-lt"/>
                        </a:rPr>
                        <a:t>Surface Permit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latin typeface="+mj-lt"/>
                        </a:rPr>
                        <a:t>$</a:t>
                      </a:r>
                      <a:r>
                        <a:rPr lang="en-US" sz="2000" b="0" u="none" strike="noStrike" dirty="0" smtClean="0">
                          <a:latin typeface="+mj-lt"/>
                        </a:rPr>
                        <a:t>182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 91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579042">
                <a:tc v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 smtClean="0">
                          <a:solidFill>
                            <a:schemeClr val="dk1"/>
                          </a:solidFill>
                          <a:latin typeface="+mj-lt"/>
                        </a:rPr>
                        <a:t> West Garage Permit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latin typeface="+mj-lt"/>
                        </a:rPr>
                        <a:t>$233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579042">
                <a:tc v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latin typeface="+mj-lt"/>
                        </a:rPr>
                        <a:t> East Garage Permit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$258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$129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579042">
                <a:tc rowSpan="4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Faculty/</a:t>
                      </a: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Staff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Surface Permit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$257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$130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579042">
                <a:tc vMerge="1"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latin typeface="+mj-lt"/>
                        </a:rPr>
                        <a:t> West Garage Permit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dirty="0" smtClean="0">
                          <a:latin typeface="+mj-lt"/>
                        </a:rPr>
                        <a:t>$289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579042">
                <a:tc v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latin typeface="+mj-lt"/>
                        </a:rPr>
                        <a:t> East</a:t>
                      </a:r>
                      <a:r>
                        <a:rPr lang="en-US" sz="2000" u="none" strike="noStrike" baseline="0" dirty="0" smtClean="0">
                          <a:latin typeface="+mj-lt"/>
                        </a:rPr>
                        <a:t> Garage Permit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latin typeface="+mj-lt"/>
                        </a:rPr>
                        <a:t>$314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$157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579042">
                <a:tc v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latin typeface="+mj-lt"/>
                        </a:rPr>
                        <a:t> Reserved </a:t>
                      </a:r>
                      <a:r>
                        <a:rPr lang="en-US" sz="2000" u="none" strike="noStrike" dirty="0">
                          <a:latin typeface="+mj-lt"/>
                        </a:rPr>
                        <a:t>Parking </a:t>
                      </a:r>
                      <a:r>
                        <a:rPr lang="en-US" sz="2000" u="none" strike="noStrike" dirty="0" smtClean="0">
                          <a:latin typeface="+mj-lt"/>
                        </a:rPr>
                        <a:t>Permit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latin typeface="+mj-lt"/>
                        </a:rPr>
                        <a:t>$588-$700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7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59" y="758996"/>
            <a:ext cx="8498047" cy="457200"/>
          </a:xfrm>
        </p:spPr>
        <p:txBody>
          <a:bodyPr>
            <a:noAutofit/>
          </a:bodyPr>
          <a:lstStyle/>
          <a:p>
            <a:pPr algn="ctr"/>
            <a:r>
              <a:rPr lang="en-US" sz="3600" cap="small" dirty="0" smtClean="0"/>
              <a:t>Parking Permit Rate Comparison – BOR Peers</a:t>
            </a:r>
            <a:endParaRPr lang="en-US" sz="36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FF50-BEBF-7246-A9CF-C941790CB24B}" type="slidenum">
              <a:rPr lang="en-US" sz="1200" smtClean="0">
                <a:solidFill>
                  <a:schemeClr val="tx1"/>
                </a:solidFill>
              </a:rPr>
              <a:pPr/>
              <a:t>19</a:t>
            </a:fld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390074"/>
              </p:ext>
            </p:extLst>
          </p:nvPr>
        </p:nvGraphicFramePr>
        <p:xfrm>
          <a:off x="526869" y="1620034"/>
          <a:ext cx="80772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1524000"/>
                <a:gridCol w="1512015"/>
                <a:gridCol w="1459785"/>
              </a:tblGrid>
              <a:tr h="38100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Student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Faculty/Staff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Reserved</a:t>
                      </a:r>
                      <a:endParaRPr lang="en-US" b="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UNO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$182 - $258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$257 - $314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$588-$700</a:t>
                      </a:r>
                      <a:endParaRPr lang="en-US" sz="1400" b="1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University of North Carolina - Charlotte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$450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$450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University of Texas at San Antonio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$145 - $795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$335 - $795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$665 - $795</a:t>
                      </a:r>
                      <a:endParaRPr lang="en-US" sz="14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Portland</a:t>
                      </a:r>
                      <a:r>
                        <a:rPr lang="en-US" sz="1400" baseline="0" dirty="0" smtClean="0"/>
                        <a:t> 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$963 - $1059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$1,284 - $1,920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$2,508 - $2,664</a:t>
                      </a:r>
                      <a:endParaRPr lang="en-US" sz="14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University of Northern Iowa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$55 - $81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$155 - $418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Cleveland</a:t>
                      </a:r>
                      <a:r>
                        <a:rPr lang="en-US" sz="1400" baseline="0" dirty="0" smtClean="0"/>
                        <a:t> 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$205 - $287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$799</a:t>
                      </a:r>
                      <a:r>
                        <a:rPr lang="en-US" sz="1400" baseline="0" dirty="0" smtClean="0"/>
                        <a:t> - $992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Wichita 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$20</a:t>
                      </a:r>
                      <a:r>
                        <a:rPr lang="en-US" sz="1400" baseline="0" dirty="0" smtClean="0"/>
                        <a:t> - $156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$650</a:t>
                      </a:r>
                      <a:endParaRPr lang="en-US" sz="14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University of Missouri – St. Louis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$576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$744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University of Colorado at Denver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$432 – $900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$636 - $1,380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$900</a:t>
                      </a:r>
                      <a:endParaRPr lang="en-US" sz="14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Northern Illinois University</a:t>
                      </a:r>
                      <a:endParaRPr lang="en-US" sz="14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$749</a:t>
                      </a:r>
                      <a:endParaRPr lang="en-US" sz="1400" dirty="0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400" u="none" dirty="0" smtClean="0"/>
                        <a:t>University of Arkansas -</a:t>
                      </a:r>
                      <a:r>
                        <a:rPr lang="en-US" sz="1400" u="none" baseline="0" dirty="0" smtClean="0"/>
                        <a:t> Little Rock</a:t>
                      </a:r>
                      <a:endParaRPr lang="en-US" sz="1400" u="non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 smtClean="0"/>
                        <a:t>Included</a:t>
                      </a:r>
                      <a:r>
                        <a:rPr lang="en-US" sz="1400" u="none" baseline="0" dirty="0" smtClean="0"/>
                        <a:t> in fees</a:t>
                      </a:r>
                      <a:endParaRPr lang="en-US" sz="1400" u="none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 smtClean="0"/>
                        <a:t>$0</a:t>
                      </a:r>
                      <a:endParaRPr lang="en-US" sz="1400" u="non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 smtClean="0"/>
                        <a:t>$165</a:t>
                      </a:r>
                      <a:endParaRPr lang="en-US" sz="1400" u="non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Peer Average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$410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$575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$963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UNO’s </a:t>
                      </a:r>
                      <a:r>
                        <a:rPr lang="en-US" sz="1400" b="1" u="none" dirty="0" smtClean="0"/>
                        <a:t>highest</a:t>
                      </a:r>
                      <a:r>
                        <a:rPr lang="en-US" sz="1400" dirty="0" smtClean="0"/>
                        <a:t> rates, compared to the </a:t>
                      </a:r>
                      <a:r>
                        <a:rPr lang="en-US" sz="1400" b="1" dirty="0" smtClean="0"/>
                        <a:t>average</a:t>
                      </a:r>
                      <a:r>
                        <a:rPr lang="en-US" sz="1400" dirty="0" smtClean="0"/>
                        <a:t> of the other</a:t>
                      </a:r>
                      <a:r>
                        <a:rPr lang="en-US" sz="1400" baseline="0" dirty="0" smtClean="0"/>
                        <a:t> institutions,</a:t>
                      </a:r>
                      <a:r>
                        <a:rPr lang="en-US" sz="1400" dirty="0" smtClean="0"/>
                        <a:t> are: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37% Lower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45% Lower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27%</a:t>
                      </a:r>
                      <a:r>
                        <a:rPr lang="en-US" sz="1400" b="1" baseline="0" dirty="0" smtClean="0"/>
                        <a:t> Lower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9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77" y="752022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3600" cap="small" dirty="0" smtClean="0"/>
              <a:t>Agenda</a:t>
            </a:r>
            <a:endParaRPr lang="en-US" sz="36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FF50-BEBF-7246-A9CF-C941790CB24B}" type="slidenum">
              <a:rPr lang="en-US" sz="1200" smtClean="0">
                <a:solidFill>
                  <a:schemeClr val="tx1"/>
                </a:solidFill>
              </a:rPr>
              <a:pPr/>
              <a:t>2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Content Placeholder 12"/>
          <p:cNvSpPr>
            <a:spLocks noGrp="1"/>
          </p:cNvSpPr>
          <p:nvPr>
            <p:ph idx="1"/>
          </p:nvPr>
        </p:nvSpPr>
        <p:spPr>
          <a:xfrm>
            <a:off x="228600" y="1329443"/>
            <a:ext cx="8763000" cy="5029200"/>
          </a:xfrm>
        </p:spPr>
        <p:txBody>
          <a:bodyPr>
            <a:noAutofit/>
          </a:bodyPr>
          <a:lstStyle/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dirty="0" smtClean="0"/>
              <a:t>1.  </a:t>
            </a:r>
            <a:r>
              <a:rPr lang="en-US" sz="2400" cap="small" dirty="0" smtClean="0"/>
              <a:t>Guiding Principles &amp; Parking Advisory Committee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endParaRPr lang="en-US" sz="2400" cap="small" dirty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2.  Parking stall inventory &amp; anticipated changes 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3.  Parking Utilization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4.  Parking Adequacy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5.  Parking Rates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6.  Remote Parking Plan for 2015-16 Academic Year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7.  Transit Options</a:t>
            </a:r>
          </a:p>
        </p:txBody>
      </p:sp>
    </p:spTree>
    <p:extLst>
      <p:ext uri="{BB962C8B-B14F-4D97-AF65-F5344CB8AC3E}">
        <p14:creationId xmlns:p14="http://schemas.microsoft.com/office/powerpoint/2010/main" val="29545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0607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3600" cap="small" dirty="0" smtClean="0"/>
              <a:t>Parking Permit Rate Comparison - Other</a:t>
            </a:r>
            <a:endParaRPr lang="en-US" sz="36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FF50-BEBF-7246-A9CF-C941790CB24B}" type="slidenum">
              <a:rPr lang="en-US" sz="1200" smtClean="0">
                <a:solidFill>
                  <a:schemeClr val="tx1"/>
                </a:solidFill>
              </a:rPr>
              <a:pPr/>
              <a:t>20</a:t>
            </a:fld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8391"/>
              </p:ext>
            </p:extLst>
          </p:nvPr>
        </p:nvGraphicFramePr>
        <p:xfrm>
          <a:off x="457200" y="1601718"/>
          <a:ext cx="8077200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7817"/>
                <a:gridCol w="1524000"/>
                <a:gridCol w="1532709"/>
                <a:gridCol w="1802674"/>
              </a:tblGrid>
              <a:tr h="38100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Student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Faculty/Staff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Reserved</a:t>
                      </a:r>
                      <a:endParaRPr lang="en-US" b="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UNO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$182 - $258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$257 - $314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$588-$700</a:t>
                      </a:r>
                      <a:endParaRPr lang="en-US" sz="1800" b="1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$528 - $636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$528 - $636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$1,044 - $1,164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UNMC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$156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$276</a:t>
                      </a:r>
                      <a:r>
                        <a:rPr lang="en-US" sz="1800" baseline="0" dirty="0" smtClean="0"/>
                        <a:t> - $360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$840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$128 - $165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$150-180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$278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Creighton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$162 - $324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$179 - $358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University of Missouri – KC (CUMU</a:t>
                      </a:r>
                      <a:r>
                        <a:rPr lang="en-US" sz="1800" baseline="0" dirty="0" smtClean="0"/>
                        <a:t> Peer)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$315 - $420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$496 - $732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Group Averages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$335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$480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$740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UNO’s </a:t>
                      </a:r>
                      <a:r>
                        <a:rPr lang="en-US" sz="1800" b="1" u="sng" dirty="0" smtClean="0"/>
                        <a:t>highest</a:t>
                      </a:r>
                      <a:r>
                        <a:rPr lang="en-US" sz="1800" dirty="0" smtClean="0"/>
                        <a:t> rates, compared to the </a:t>
                      </a:r>
                      <a:r>
                        <a:rPr lang="en-US" sz="1800" b="1" u="sng" dirty="0" smtClean="0"/>
                        <a:t>average</a:t>
                      </a:r>
                      <a:r>
                        <a:rPr lang="en-US" sz="1800" dirty="0" smtClean="0"/>
                        <a:t> of the other</a:t>
                      </a:r>
                      <a:r>
                        <a:rPr lang="en-US" sz="1800" baseline="0" dirty="0" smtClean="0"/>
                        <a:t> institutions,</a:t>
                      </a:r>
                      <a:r>
                        <a:rPr lang="en-US" sz="1800" dirty="0" smtClean="0"/>
                        <a:t> are:</a:t>
                      </a:r>
                      <a:endParaRPr lang="en-US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/>
                        <a:t>23% lower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35%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lower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5%</a:t>
                      </a:r>
                      <a:r>
                        <a:rPr lang="en-US" sz="1800" b="1" baseline="0" dirty="0" smtClean="0"/>
                        <a:t> lower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5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0607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cap="small" dirty="0" smtClean="0"/>
              <a:t>Short-Term Parking Options</a:t>
            </a:r>
            <a:endParaRPr lang="en-US" sz="27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FF50-BEBF-7246-A9CF-C941790CB24B}" type="slidenum">
              <a:rPr lang="en-US" sz="1200" smtClean="0">
                <a:solidFill>
                  <a:schemeClr val="tx1"/>
                </a:solidFill>
              </a:rPr>
              <a:pPr/>
              <a:t>21</a:t>
            </a:fld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412266"/>
              </p:ext>
            </p:extLst>
          </p:nvPr>
        </p:nvGraphicFramePr>
        <p:xfrm>
          <a:off x="984068" y="1533100"/>
          <a:ext cx="7297784" cy="36265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49407"/>
                <a:gridCol w="3357851"/>
                <a:gridCol w="2390526"/>
              </a:tblGrid>
              <a:tr h="579042">
                <a:tc gridSpan="2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Annual</a:t>
                      </a:r>
                      <a:endParaRPr lang="en-US" sz="2000" b="0" i="0" u="sng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45070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Permits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61913" algn="l" fontAlgn="b"/>
                      <a:r>
                        <a:rPr lang="en-US" sz="2000" b="0" u="none" strike="noStrike" dirty="0" smtClean="0">
                          <a:latin typeface="+mj-lt"/>
                        </a:rPr>
                        <a:t>1 specific day/week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 </a:t>
                      </a:r>
                      <a:r>
                        <a:rPr lang="en-US" sz="2000" b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579042">
                <a:tc v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 smtClean="0">
                          <a:solidFill>
                            <a:schemeClr val="dk1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dk1"/>
                          </a:solidFill>
                          <a:latin typeface="+mj-lt"/>
                        </a:rPr>
                        <a:t>2 specific days/week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$128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859664">
                <a:tc gridSpan="3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579042">
                <a:tc rowSpan="2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Daily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Parking in East Garage (Cash)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All Day in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Lot T (lowest level)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$ 5.00/day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579042">
                <a:tc vMerge="1"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latin typeface="+mj-lt"/>
                        </a:rPr>
                        <a:t> </a:t>
                      </a:r>
                      <a:r>
                        <a:rPr lang="en-US" sz="2000" u="none" strike="noStrike" dirty="0" smtClean="0">
                          <a:latin typeface="+mj-lt"/>
                        </a:rPr>
                        <a:t>After</a:t>
                      </a:r>
                      <a:r>
                        <a:rPr lang="en-US" sz="2000" u="none" strike="noStrike" baseline="0" dirty="0" smtClean="0">
                          <a:latin typeface="+mj-lt"/>
                        </a:rPr>
                        <a:t> 12 noon all levels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dirty="0" smtClean="0">
                          <a:latin typeface="+mj-lt"/>
                        </a:rPr>
                        <a:t>$ 2.00/day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8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0607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cap="small" dirty="0" smtClean="0"/>
              <a:t>Short-Term Parking Options</a:t>
            </a:r>
            <a:endParaRPr lang="en-US" sz="27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FF50-BEBF-7246-A9CF-C941790CB24B}" type="slidenum">
              <a:rPr lang="en-US" sz="1200" smtClean="0">
                <a:solidFill>
                  <a:schemeClr val="tx1"/>
                </a:solidFill>
              </a:rPr>
              <a:pPr/>
              <a:t>22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142" y="1461162"/>
            <a:ext cx="3671391" cy="489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77" y="752022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3600" cap="small" dirty="0" smtClean="0"/>
              <a:t>Agenda</a:t>
            </a:r>
            <a:endParaRPr lang="en-US" sz="36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FF50-BEBF-7246-A9CF-C941790CB24B}" type="slidenum">
              <a:rPr lang="en-US" sz="1200" smtClean="0">
                <a:solidFill>
                  <a:schemeClr val="tx1"/>
                </a:solidFill>
              </a:rPr>
              <a:pPr/>
              <a:t>23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Content Placeholder 12"/>
          <p:cNvSpPr>
            <a:spLocks noGrp="1"/>
          </p:cNvSpPr>
          <p:nvPr>
            <p:ph idx="1"/>
          </p:nvPr>
        </p:nvSpPr>
        <p:spPr>
          <a:xfrm>
            <a:off x="228600" y="1329443"/>
            <a:ext cx="8763000" cy="5029200"/>
          </a:xfrm>
        </p:spPr>
        <p:txBody>
          <a:bodyPr>
            <a:noAutofit/>
          </a:bodyPr>
          <a:lstStyle/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dirty="0" smtClean="0"/>
              <a:t>1.  </a:t>
            </a:r>
            <a:r>
              <a:rPr lang="en-US" sz="2400" cap="small" dirty="0" smtClean="0"/>
              <a:t>Guiding Principles &amp; Parking Advisory Committee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endParaRPr lang="en-US" sz="2400" cap="small" dirty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2.  Parking stall inventory &amp; anticipated changes 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3.  Parking Utilization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4.  Parking Adequacy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5.  Parking Rates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b="1" cap="small" dirty="0" smtClean="0">
                <a:solidFill>
                  <a:srgbClr val="FF0000"/>
                </a:solidFill>
              </a:rPr>
              <a:t>6.  Remote Parking Plan for 2015-16 Academic Year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7.  Transit Options</a:t>
            </a:r>
          </a:p>
        </p:txBody>
      </p:sp>
    </p:spTree>
    <p:extLst>
      <p:ext uri="{BB962C8B-B14F-4D97-AF65-F5344CB8AC3E}">
        <p14:creationId xmlns:p14="http://schemas.microsoft.com/office/powerpoint/2010/main" val="37667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58371"/>
            <a:ext cx="8524875" cy="457200"/>
          </a:xfrm>
        </p:spPr>
        <p:txBody>
          <a:bodyPr>
            <a:noAutofit/>
          </a:bodyPr>
          <a:lstStyle/>
          <a:p>
            <a:pPr algn="ctr"/>
            <a:r>
              <a:rPr lang="en-US" sz="3200" cap="small" dirty="0" smtClean="0"/>
              <a:t>Remote Campus Parking 2015-2016</a:t>
            </a:r>
            <a:endParaRPr lang="en-US" sz="32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FF50-BEBF-7246-A9CF-C941790CB24B}" type="slidenum">
              <a:rPr lang="en-US" sz="1200" smtClean="0">
                <a:solidFill>
                  <a:schemeClr val="tx1"/>
                </a:solidFill>
              </a:rPr>
              <a:pPr/>
              <a:t>24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Content Placeholder 12"/>
          <p:cNvSpPr>
            <a:spLocks noGrp="1"/>
          </p:cNvSpPr>
          <p:nvPr>
            <p:ph idx="1"/>
          </p:nvPr>
        </p:nvSpPr>
        <p:spPr>
          <a:xfrm>
            <a:off x="219074" y="1245103"/>
            <a:ext cx="8763000" cy="537073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600" b="1" u="sng" dirty="0" smtClean="0"/>
              <a:t>Location:</a:t>
            </a:r>
            <a:endParaRPr lang="en-US" sz="1600" b="1" u="sng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 smtClean="0"/>
              <a:t>Parking lots on Center Campus, west of new UNO/Community Arena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 smtClean="0"/>
              <a:t>Access from new road (67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/68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Street) from Spring Street or from Mercy Road</a:t>
            </a:r>
          </a:p>
          <a:p>
            <a:pPr marL="0" lvl="0" indent="0">
              <a:buNone/>
            </a:pPr>
            <a:endParaRPr lang="en-US" sz="1600" b="1" u="sng" dirty="0"/>
          </a:p>
          <a:p>
            <a:pPr marL="0" lvl="0" indent="0">
              <a:buNone/>
            </a:pPr>
            <a:r>
              <a:rPr lang="en-US" sz="1600" b="1" u="sng" dirty="0" smtClean="0"/>
              <a:t>Shuttles to Campus: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 smtClean="0"/>
              <a:t>Specific shuttles to/from Dodge Campus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 smtClean="0"/>
              <a:t>Specific shuttles to/from Pacific Campus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 smtClean="0"/>
              <a:t>Map on next slide</a:t>
            </a:r>
          </a:p>
          <a:p>
            <a:pPr marL="0" lvl="0" indent="0">
              <a:buNone/>
            </a:pPr>
            <a:endParaRPr lang="en-US" sz="1600" b="1" u="sng" dirty="0" smtClean="0"/>
          </a:p>
          <a:p>
            <a:pPr marL="0" lvl="0" indent="0">
              <a:buNone/>
            </a:pPr>
            <a:r>
              <a:rPr lang="en-US" sz="1600" b="1" u="sng" dirty="0" smtClean="0"/>
              <a:t>Hours: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 smtClean="0"/>
              <a:t>Shuttles will run 7am to 7pm </a:t>
            </a:r>
          </a:p>
          <a:p>
            <a:pPr marL="687388" lvl="1" indent="-284163" defTabSz="342900">
              <a:buFont typeface="Arial" panose="020B0604020202020204" pitchFamily="34" charset="0"/>
              <a:buChar char="•"/>
            </a:pPr>
            <a:r>
              <a:rPr lang="en-US" sz="1600" dirty="0" smtClean="0"/>
              <a:t>Demand and construction on Pacific Campus may require expanded hours</a:t>
            </a:r>
          </a:p>
          <a:p>
            <a:pPr marL="0" lvl="0" indent="0">
              <a:buNone/>
            </a:pPr>
            <a:endParaRPr lang="en-US" sz="1600" b="1" u="sng" dirty="0" smtClean="0"/>
          </a:p>
          <a:p>
            <a:pPr marL="0" lvl="0" indent="0">
              <a:buNone/>
            </a:pPr>
            <a:r>
              <a:rPr lang="en-US" sz="1600" b="1" u="sng" dirty="0" smtClean="0"/>
              <a:t>Security</a:t>
            </a:r>
            <a:r>
              <a:rPr lang="en-US" sz="1600" u="sng" dirty="0" smtClean="0"/>
              <a:t>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 smtClean="0"/>
              <a:t>Contract security will focus on commuter lots — will also monitor other lots around </a:t>
            </a:r>
            <a:r>
              <a:rPr lang="en-US" sz="1600" dirty="0"/>
              <a:t>A</a:t>
            </a:r>
            <a:r>
              <a:rPr lang="en-US" sz="1600" dirty="0" smtClean="0"/>
              <a:t>rena.</a:t>
            </a:r>
          </a:p>
          <a:p>
            <a:pPr marL="0" lvl="0" indent="0">
              <a:buNone/>
            </a:pPr>
            <a:endParaRPr lang="en-US" sz="1600" b="1" u="sng" dirty="0" smtClean="0"/>
          </a:p>
          <a:p>
            <a:pPr marL="0" lvl="0" indent="0">
              <a:buNone/>
            </a:pPr>
            <a:r>
              <a:rPr lang="en-US" sz="1600" b="1" u="sng" dirty="0" smtClean="0"/>
              <a:t>Permits: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 smtClean="0"/>
              <a:t>No permits will be required. This will be evaluated in future years.</a:t>
            </a:r>
          </a:p>
          <a:p>
            <a:pPr lvl="0"/>
            <a:endParaRPr lang="en-US" sz="1600" dirty="0" smtClean="0"/>
          </a:p>
          <a:p>
            <a:pPr lvl="0"/>
            <a:endParaRPr lang="en-US" sz="1600" dirty="0"/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endParaRPr lang="en-US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6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FF50-BEBF-7246-A9CF-C941790CB24B}" type="slidenum">
              <a:rPr lang="en-US" sz="1200" smtClean="0">
                <a:solidFill>
                  <a:schemeClr val="tx1"/>
                </a:solidFill>
              </a:rPr>
              <a:pPr/>
              <a:t>25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340" y="1239163"/>
            <a:ext cx="4084860" cy="548231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8142" y="739775"/>
            <a:ext cx="8524875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small" smtClean="0"/>
              <a:t>Shuttle Map From Remote Parking</a:t>
            </a:r>
            <a:endParaRPr lang="en-US" sz="3600" cap="small" dirty="0"/>
          </a:p>
        </p:txBody>
      </p:sp>
      <p:sp>
        <p:nvSpPr>
          <p:cNvPr id="7" name="TextBox 6"/>
          <p:cNvSpPr txBox="1"/>
          <p:nvPr/>
        </p:nvSpPr>
        <p:spPr>
          <a:xfrm>
            <a:off x="494951" y="2541864"/>
            <a:ext cx="2446888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 = Remote lot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To/from Dodge Campus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3300" y="4246227"/>
            <a:ext cx="2496196" cy="64633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Green = Remote lot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To/from Pacific Campus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77" y="752022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3600" cap="small" dirty="0" smtClean="0"/>
              <a:t>Agenda</a:t>
            </a:r>
            <a:endParaRPr lang="en-US" sz="36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FF50-BEBF-7246-A9CF-C941790CB24B}" type="slidenum">
              <a:rPr lang="en-US" sz="1200" smtClean="0">
                <a:solidFill>
                  <a:schemeClr val="tx1"/>
                </a:solidFill>
              </a:rPr>
              <a:pPr/>
              <a:t>26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Content Placeholder 12"/>
          <p:cNvSpPr>
            <a:spLocks noGrp="1"/>
          </p:cNvSpPr>
          <p:nvPr>
            <p:ph idx="1"/>
          </p:nvPr>
        </p:nvSpPr>
        <p:spPr>
          <a:xfrm>
            <a:off x="228600" y="1329443"/>
            <a:ext cx="8763000" cy="5029200"/>
          </a:xfrm>
        </p:spPr>
        <p:txBody>
          <a:bodyPr>
            <a:noAutofit/>
          </a:bodyPr>
          <a:lstStyle/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dirty="0" smtClean="0"/>
              <a:t>1.  </a:t>
            </a:r>
            <a:r>
              <a:rPr lang="en-US" sz="2400" cap="small" dirty="0" smtClean="0"/>
              <a:t>Guiding Principles &amp; Parking Advisory Committee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endParaRPr lang="en-US" sz="2400" cap="small" dirty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2.  Parking stall inventory &amp; anticipated changes 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3.  Parking Utilization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4.  Parking Adequacy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5.  Parking Rates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6.  Remote Parking Plan for 2015-16 Academic Year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b="1" cap="small" dirty="0" smtClean="0">
                <a:solidFill>
                  <a:srgbClr val="FF0000"/>
                </a:solidFill>
              </a:rPr>
              <a:t>7.  Transit Options</a:t>
            </a:r>
          </a:p>
        </p:txBody>
      </p:sp>
    </p:spTree>
    <p:extLst>
      <p:ext uri="{BB962C8B-B14F-4D97-AF65-F5344CB8AC3E}">
        <p14:creationId xmlns:p14="http://schemas.microsoft.com/office/powerpoint/2010/main" val="63176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52022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3600" cap="small" dirty="0" smtClean="0"/>
              <a:t>Transit Options</a:t>
            </a:r>
            <a:endParaRPr lang="en-US" sz="36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FF50-BEBF-7246-A9CF-C941790CB24B}" type="slidenum">
              <a:rPr lang="en-US" sz="1200" smtClean="0">
                <a:solidFill>
                  <a:schemeClr val="tx1"/>
                </a:solidFill>
              </a:rPr>
              <a:pPr/>
              <a:t>27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Content Placeholder 12"/>
          <p:cNvSpPr>
            <a:spLocks noGrp="1"/>
          </p:cNvSpPr>
          <p:nvPr>
            <p:ph idx="1"/>
          </p:nvPr>
        </p:nvSpPr>
        <p:spPr>
          <a:xfrm>
            <a:off x="287323" y="1209222"/>
            <a:ext cx="8763000" cy="4823640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err="1" smtClean="0"/>
              <a:t>MavRide</a:t>
            </a:r>
            <a:endParaRPr lang="en-US" sz="2400" dirty="0" smtClean="0"/>
          </a:p>
          <a:p>
            <a:pPr lvl="2">
              <a:spcBef>
                <a:spcPts val="0"/>
              </a:spcBef>
            </a:pPr>
            <a:r>
              <a:rPr lang="en-US" sz="1600" b="1" u="sng" dirty="0" smtClean="0"/>
              <a:t>Free</a:t>
            </a:r>
            <a:r>
              <a:rPr lang="en-US" sz="1600" dirty="0" smtClean="0"/>
              <a:t> Metro bus pass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Student program in place several years (about 800 passes/semester)</a:t>
            </a:r>
          </a:p>
          <a:p>
            <a:pPr lvl="2">
              <a:spcBef>
                <a:spcPts val="0"/>
              </a:spcBef>
            </a:pPr>
            <a:r>
              <a:rPr lang="en-US" sz="1600" b="1" dirty="0" smtClean="0"/>
              <a:t>Faculty/Staff program started in January 2015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en-US" sz="1600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err="1" smtClean="0"/>
              <a:t>Zimride</a:t>
            </a:r>
            <a:endParaRPr lang="en-US" sz="2400" dirty="0"/>
          </a:p>
          <a:p>
            <a:pPr lvl="2">
              <a:spcBef>
                <a:spcPts val="0"/>
              </a:spcBef>
            </a:pPr>
            <a:r>
              <a:rPr lang="en-US" sz="1600" dirty="0" smtClean="0"/>
              <a:t>Social rideshare program designed for university communities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Share rides will others who travel same route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Routine or one-time</a:t>
            </a:r>
            <a:endParaRPr lang="en-US" sz="1600" dirty="0"/>
          </a:p>
          <a:p>
            <a:pPr lvl="2">
              <a:spcBef>
                <a:spcPts val="0"/>
              </a:spcBef>
            </a:pPr>
            <a:r>
              <a:rPr lang="en-US" sz="1600" b="1" dirty="0" smtClean="0"/>
              <a:t>Implementation February 2015</a:t>
            </a:r>
            <a:endParaRPr lang="en-US" sz="1600" b="1" dirty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en-US" sz="1600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Emergency Ride Home</a:t>
            </a:r>
            <a:endParaRPr lang="en-US" sz="2400" dirty="0"/>
          </a:p>
          <a:p>
            <a:pPr lvl="2">
              <a:spcBef>
                <a:spcPts val="0"/>
              </a:spcBef>
            </a:pPr>
            <a:r>
              <a:rPr lang="en-US" sz="1600" dirty="0" smtClean="0"/>
              <a:t>Commuters can receive free ride home when unexpected emergencies occur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UNO contracting with local taxi services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Available to students, faculty and staff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endParaRPr lang="en-US" sz="1600" dirty="0" smtClean="0"/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Zipcar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Car-sharing program (in place at UNO since 2013)</a:t>
            </a:r>
          </a:p>
          <a:p>
            <a:pPr lvl="2">
              <a:spcBef>
                <a:spcPts val="0"/>
              </a:spcBef>
            </a:pPr>
            <a:r>
              <a:rPr lang="en-US" sz="1600" dirty="0" smtClean="0">
                <a:latin typeface="+mn-lt"/>
              </a:rPr>
              <a:t>Great option for those that need to use a car on an infrequent basis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Starting in January 2015, Zipcar is available for UNO Department use</a:t>
            </a:r>
            <a:endParaRPr lang="en-US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04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02673" y="1081571"/>
            <a:ext cx="8372211" cy="517661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Office </a:t>
            </a:r>
            <a:r>
              <a:rPr lang="en-US" dirty="0">
                <a:solidFill>
                  <a:schemeClr val="tx1"/>
                </a:solidFill>
              </a:rPr>
              <a:t>Hours: 8am to </a:t>
            </a:r>
            <a:r>
              <a:rPr lang="en-US" dirty="0" smtClean="0">
                <a:solidFill>
                  <a:schemeClr val="tx1"/>
                </a:solidFill>
              </a:rPr>
              <a:t>5pm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(M-F)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Eppley</a:t>
            </a:r>
            <a:r>
              <a:rPr lang="en-US" dirty="0" smtClean="0">
                <a:solidFill>
                  <a:schemeClr val="tx1"/>
                </a:solidFill>
              </a:rPr>
              <a:t> Administration Building, Room 107</a:t>
            </a:r>
            <a:r>
              <a:rPr lang="en-US" dirty="0"/>
              <a:t/>
            </a:r>
            <a:br>
              <a:rPr lang="en-US" dirty="0"/>
            </a:br>
            <a:endParaRPr lang="en-US" sz="1800" dirty="0" smtClean="0"/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402-554-</a:t>
            </a:r>
            <a:r>
              <a:rPr lang="en-US" sz="2400" b="1" dirty="0" smtClean="0">
                <a:solidFill>
                  <a:schemeClr val="tx1"/>
                </a:solidFill>
              </a:rPr>
              <a:t>PARK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(7275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unoparking@unomaha.edu</a:t>
            </a: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						@</a:t>
            </a:r>
            <a:r>
              <a:rPr lang="en-US" sz="2400" dirty="0" err="1" smtClean="0">
                <a:solidFill>
                  <a:schemeClr val="tx1"/>
                </a:solidFill>
              </a:rPr>
              <a:t>UNOParking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				    University of Nebraska at Omaha Parking</a:t>
            </a: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Unomaha.edu/parking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FF50-BEBF-7246-A9CF-C941790CB24B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23" y="3970098"/>
            <a:ext cx="1482969" cy="474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23" y="4721679"/>
            <a:ext cx="1500555" cy="4985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58" y="5497216"/>
            <a:ext cx="1031828" cy="57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77" y="752022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3600" cap="small" dirty="0" smtClean="0"/>
              <a:t>Agenda</a:t>
            </a:r>
            <a:endParaRPr lang="en-US" sz="36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FF50-BEBF-7246-A9CF-C941790CB24B}" type="slidenum">
              <a:rPr lang="en-US" sz="1200" smtClean="0">
                <a:solidFill>
                  <a:schemeClr val="tx1"/>
                </a:solidFill>
              </a:rPr>
              <a:pPr/>
              <a:t>3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Content Placeholder 12"/>
          <p:cNvSpPr>
            <a:spLocks noGrp="1"/>
          </p:cNvSpPr>
          <p:nvPr>
            <p:ph idx="1"/>
          </p:nvPr>
        </p:nvSpPr>
        <p:spPr>
          <a:xfrm>
            <a:off x="228600" y="1329443"/>
            <a:ext cx="8763000" cy="5029200"/>
          </a:xfrm>
        </p:spPr>
        <p:txBody>
          <a:bodyPr>
            <a:noAutofit/>
          </a:bodyPr>
          <a:lstStyle/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b="1" dirty="0" smtClean="0">
                <a:solidFill>
                  <a:srgbClr val="FF0000"/>
                </a:solidFill>
              </a:rPr>
              <a:t>1.  </a:t>
            </a:r>
            <a:r>
              <a:rPr lang="en-US" sz="2400" b="1" cap="small" dirty="0" smtClean="0">
                <a:solidFill>
                  <a:srgbClr val="FF0000"/>
                </a:solidFill>
              </a:rPr>
              <a:t>Guiding Principles &amp; Parking Advisory Committee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endParaRPr lang="en-US" sz="2400" cap="small" dirty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2.  Parking stall inventory &amp; anticipated changes 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3.  Parking Utilization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4.  Parking Adequacy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5.  Parking Rates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6.  Remote Parking Plan for 2015-16 Academic Year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7.  Transit Options</a:t>
            </a:r>
          </a:p>
        </p:txBody>
      </p:sp>
    </p:spTree>
    <p:extLst>
      <p:ext uri="{BB962C8B-B14F-4D97-AF65-F5344CB8AC3E}">
        <p14:creationId xmlns:p14="http://schemas.microsoft.com/office/powerpoint/2010/main" val="39333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52022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3600" cap="small" dirty="0" smtClean="0"/>
              <a:t>Guiding Principles</a:t>
            </a:r>
            <a:endParaRPr lang="en-US" sz="36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FF50-BEBF-7246-A9CF-C941790CB24B}" type="slidenum">
              <a:rPr lang="en-US" sz="1200" smtClean="0">
                <a:solidFill>
                  <a:schemeClr val="tx1"/>
                </a:solidFill>
              </a:rPr>
              <a:pPr/>
              <a:t>4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Content Placeholder 12"/>
          <p:cNvSpPr>
            <a:spLocks noGrp="1"/>
          </p:cNvSpPr>
          <p:nvPr>
            <p:ph idx="1"/>
          </p:nvPr>
        </p:nvSpPr>
        <p:spPr>
          <a:xfrm>
            <a:off x="287323" y="1092017"/>
            <a:ext cx="8763000" cy="50292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Adequate parking stalls as evidenced by a low parking ratio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Community visitor access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Pedestrian &amp; motorist safety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Reduce cars on campus:</a:t>
            </a:r>
          </a:p>
          <a:p>
            <a:pPr lvl="2">
              <a:spcBef>
                <a:spcPts val="0"/>
              </a:spcBef>
            </a:pPr>
            <a:r>
              <a:rPr lang="en-US" sz="1600" dirty="0" smtClean="0">
                <a:latin typeface="+mn-lt"/>
              </a:rPr>
              <a:t>Carpooling</a:t>
            </a:r>
          </a:p>
          <a:p>
            <a:pPr lvl="2">
              <a:spcBef>
                <a:spcPts val="0"/>
              </a:spcBef>
            </a:pPr>
            <a:r>
              <a:rPr lang="en-US" sz="1600" dirty="0" smtClean="0">
                <a:latin typeface="+mn-lt"/>
              </a:rPr>
              <a:t>Mass transit</a:t>
            </a:r>
          </a:p>
          <a:p>
            <a:pPr lvl="2">
              <a:spcBef>
                <a:spcPts val="0"/>
              </a:spcBef>
            </a:pPr>
            <a:r>
              <a:rPr lang="en-US" sz="1600" dirty="0" smtClean="0">
                <a:latin typeface="+mn-lt"/>
              </a:rPr>
              <a:t>Bike &amp; motorcycle</a:t>
            </a:r>
          </a:p>
          <a:p>
            <a:pPr lvl="2">
              <a:spcBef>
                <a:spcPts val="0"/>
              </a:spcBef>
            </a:pPr>
            <a:r>
              <a:rPr lang="en-US" sz="1600" dirty="0" smtClean="0">
                <a:latin typeface="+mn-lt"/>
              </a:rPr>
              <a:t>Remote parking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Best practices in Parking Department operations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Plan and anticipate parking/transportation needs, including:</a:t>
            </a:r>
          </a:p>
          <a:p>
            <a:pPr lvl="2">
              <a:spcBef>
                <a:spcPts val="0"/>
              </a:spcBef>
            </a:pPr>
            <a:r>
              <a:rPr lang="en-US" sz="1600" dirty="0" smtClean="0">
                <a:latin typeface="+mn-lt"/>
              </a:rPr>
              <a:t>Campus growth</a:t>
            </a:r>
          </a:p>
          <a:p>
            <a:pPr lvl="2">
              <a:spcBef>
                <a:spcPts val="0"/>
              </a:spcBef>
            </a:pPr>
            <a:r>
              <a:rPr lang="en-US" sz="1600" dirty="0" smtClean="0">
                <a:latin typeface="+mn-lt"/>
              </a:rPr>
              <a:t>Class scheduling</a:t>
            </a:r>
          </a:p>
          <a:p>
            <a:pPr lvl="2">
              <a:spcBef>
                <a:spcPts val="0"/>
              </a:spcBef>
            </a:pPr>
            <a:r>
              <a:rPr lang="en-US" sz="1600" dirty="0" smtClean="0">
                <a:latin typeface="+mn-lt"/>
              </a:rPr>
              <a:t>Impact of online courses</a:t>
            </a:r>
          </a:p>
          <a:p>
            <a:pPr lvl="2">
              <a:spcBef>
                <a:spcPts val="0"/>
              </a:spcBef>
            </a:pPr>
            <a:r>
              <a:rPr lang="en-US" sz="1600" dirty="0" smtClean="0">
                <a:latin typeface="+mn-lt"/>
              </a:rPr>
              <a:t>Student housing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Oversight by Campus Parking Advisory Committee</a:t>
            </a:r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23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983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3600" cap="small" dirty="0" smtClean="0"/>
              <a:t>UNO Parking Advisory Committee</a:t>
            </a:r>
            <a:endParaRPr lang="en-US" sz="36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FF50-BEBF-7246-A9CF-C941790CB24B}" type="slidenum">
              <a:rPr lang="en-US" sz="1200" smtClean="0">
                <a:solidFill>
                  <a:schemeClr val="tx1"/>
                </a:solidFill>
              </a:rPr>
              <a:pPr/>
              <a:t>5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233" y="1459685"/>
            <a:ext cx="760593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Faculty:</a:t>
            </a:r>
          </a:p>
          <a:p>
            <a:r>
              <a:rPr lang="en-US" dirty="0"/>
              <a:t>	</a:t>
            </a:r>
            <a:r>
              <a:rPr lang="en-US" dirty="0" smtClean="0"/>
              <a:t>	Joshua </a:t>
            </a:r>
            <a:r>
              <a:rPr lang="en-US" dirty="0" err="1" smtClean="0"/>
              <a:t>Darr</a:t>
            </a:r>
            <a:r>
              <a:rPr lang="en-US" dirty="0" smtClean="0"/>
              <a:t>, Chemistry</a:t>
            </a:r>
          </a:p>
          <a:p>
            <a:r>
              <a:rPr lang="en-US" dirty="0"/>
              <a:t>	</a:t>
            </a:r>
            <a:r>
              <a:rPr lang="en-US" dirty="0" smtClean="0"/>
              <a:t>	Ana </a:t>
            </a:r>
            <a:r>
              <a:rPr lang="en-US" dirty="0" err="1" smtClean="0"/>
              <a:t>Carballal</a:t>
            </a:r>
            <a:r>
              <a:rPr lang="en-US" dirty="0" smtClean="0"/>
              <a:t>, Foreign Languages</a:t>
            </a:r>
          </a:p>
          <a:p>
            <a:r>
              <a:rPr lang="en-US" dirty="0"/>
              <a:t>	</a:t>
            </a:r>
            <a:r>
              <a:rPr lang="en-US" dirty="0" smtClean="0"/>
              <a:t>	Bobby Vasquez, English</a:t>
            </a:r>
          </a:p>
          <a:p>
            <a:endParaRPr lang="en-US" u="sng" dirty="0" smtClean="0"/>
          </a:p>
          <a:p>
            <a:r>
              <a:rPr lang="en-US" u="sng" dirty="0" smtClean="0"/>
              <a:t>Staff:</a:t>
            </a:r>
          </a:p>
          <a:p>
            <a:r>
              <a:rPr lang="en-US" dirty="0"/>
              <a:t>	</a:t>
            </a:r>
            <a:r>
              <a:rPr lang="en-US" dirty="0" smtClean="0"/>
              <a:t>	Karen </a:t>
            </a:r>
            <a:r>
              <a:rPr lang="en-US" dirty="0" err="1" smtClean="0"/>
              <a:t>Kempkes</a:t>
            </a:r>
            <a:r>
              <a:rPr lang="en-US" dirty="0" smtClean="0"/>
              <a:t>, Chair, Division of Continuing Studies</a:t>
            </a:r>
          </a:p>
          <a:p>
            <a:r>
              <a:rPr lang="en-US" dirty="0" smtClean="0"/>
              <a:t>		James </a:t>
            </a:r>
            <a:r>
              <a:rPr lang="en-US" dirty="0" err="1" smtClean="0"/>
              <a:t>Vogeltanz</a:t>
            </a:r>
            <a:r>
              <a:rPr lang="en-US" dirty="0" smtClean="0"/>
              <a:t>, Grounds</a:t>
            </a:r>
          </a:p>
          <a:p>
            <a:r>
              <a:rPr lang="en-US" dirty="0" smtClean="0"/>
              <a:t>		Lisa Paskewitz, Enrollment Management</a:t>
            </a:r>
          </a:p>
          <a:p>
            <a:endParaRPr lang="en-US" u="sng" dirty="0" smtClean="0"/>
          </a:p>
          <a:p>
            <a:r>
              <a:rPr lang="en-US" u="sng" dirty="0" smtClean="0"/>
              <a:t>Student:</a:t>
            </a:r>
          </a:p>
          <a:p>
            <a:r>
              <a:rPr lang="en-US" dirty="0"/>
              <a:t>	</a:t>
            </a:r>
            <a:r>
              <a:rPr lang="en-US" dirty="0" smtClean="0"/>
              <a:t>	Emily Bradley</a:t>
            </a:r>
          </a:p>
          <a:p>
            <a:r>
              <a:rPr lang="en-US" dirty="0" smtClean="0"/>
              <a:t>		Jared </a:t>
            </a:r>
            <a:r>
              <a:rPr lang="en-US" dirty="0" err="1" smtClean="0"/>
              <a:t>Malooley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TBA</a:t>
            </a:r>
          </a:p>
          <a:p>
            <a:endParaRPr lang="en-US" u="sng" dirty="0" smtClean="0"/>
          </a:p>
          <a:p>
            <a:r>
              <a:rPr lang="en-US" u="sng" dirty="0" smtClean="0"/>
              <a:t>Ex-officio:</a:t>
            </a:r>
          </a:p>
          <a:p>
            <a:r>
              <a:rPr lang="en-US" dirty="0"/>
              <a:t>	</a:t>
            </a:r>
            <a:r>
              <a:rPr lang="en-US" dirty="0" smtClean="0"/>
              <a:t>	Stan </a:t>
            </a:r>
            <a:r>
              <a:rPr lang="en-US" dirty="0" err="1" smtClean="0"/>
              <a:t>Schleifer</a:t>
            </a:r>
            <a:r>
              <a:rPr lang="en-US" dirty="0" smtClean="0"/>
              <a:t>, Director of Support Services</a:t>
            </a:r>
          </a:p>
          <a:p>
            <a:r>
              <a:rPr lang="en-US" dirty="0"/>
              <a:t>	</a:t>
            </a:r>
            <a:r>
              <a:rPr lang="en-US" dirty="0" smtClean="0"/>
              <a:t>	James Ecker, Manager of Parking Operations	</a:t>
            </a:r>
          </a:p>
          <a:p>
            <a:r>
              <a:rPr lang="en-US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5265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77" y="752022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3600" cap="small" dirty="0" smtClean="0"/>
              <a:t>Agenda</a:t>
            </a:r>
            <a:endParaRPr lang="en-US" sz="36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FF50-BEBF-7246-A9CF-C941790CB24B}" type="slidenum">
              <a:rPr lang="en-US" sz="1200" smtClean="0">
                <a:solidFill>
                  <a:schemeClr val="tx1"/>
                </a:solidFill>
              </a:rPr>
              <a:pPr/>
              <a:t>6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Content Placeholder 12"/>
          <p:cNvSpPr>
            <a:spLocks noGrp="1"/>
          </p:cNvSpPr>
          <p:nvPr>
            <p:ph idx="1"/>
          </p:nvPr>
        </p:nvSpPr>
        <p:spPr>
          <a:xfrm>
            <a:off x="228600" y="1329443"/>
            <a:ext cx="8763000" cy="5029200"/>
          </a:xfrm>
        </p:spPr>
        <p:txBody>
          <a:bodyPr>
            <a:noAutofit/>
          </a:bodyPr>
          <a:lstStyle/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dirty="0" smtClean="0"/>
              <a:t>1.  </a:t>
            </a:r>
            <a:r>
              <a:rPr lang="en-US" sz="2400" cap="small" dirty="0" smtClean="0"/>
              <a:t>Guiding Principles &amp; Parking Advisory Committee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endParaRPr lang="en-US" sz="2400" cap="small" dirty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b="1" cap="small" dirty="0" smtClean="0">
                <a:solidFill>
                  <a:srgbClr val="FF0000"/>
                </a:solidFill>
              </a:rPr>
              <a:t>2.  Parking stall inventory &amp; anticipated changes 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3.  Parking Utilization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4.  Parking Adequacy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5.  Parking Rates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6.  Remote Parking Plan for 2015-16 Academic Year</a:t>
            </a:r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/>
              <a:t> </a:t>
            </a:r>
            <a:endParaRPr lang="en-US" sz="2400" cap="small" dirty="0" smtClean="0"/>
          </a:p>
          <a:p>
            <a:pPr marL="53975" indent="0">
              <a:spcBef>
                <a:spcPts val="0"/>
              </a:spcBef>
              <a:buNone/>
              <a:tabLst>
                <a:tab pos="1311275" algn="l"/>
              </a:tabLst>
            </a:pPr>
            <a:r>
              <a:rPr lang="en-US" sz="2400" cap="small" dirty="0" smtClean="0"/>
              <a:t>7.  Transit Options</a:t>
            </a:r>
          </a:p>
        </p:txBody>
      </p:sp>
    </p:spTree>
    <p:extLst>
      <p:ext uri="{BB962C8B-B14F-4D97-AF65-F5344CB8AC3E}">
        <p14:creationId xmlns:p14="http://schemas.microsoft.com/office/powerpoint/2010/main" val="15684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FF50-BEBF-7246-A9CF-C941790CB24B}" type="slidenum">
              <a:rPr lang="en-US" sz="1200" smtClean="0">
                <a:solidFill>
                  <a:schemeClr val="tx1"/>
                </a:solidFill>
              </a:rPr>
              <a:pPr/>
              <a:t>7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49406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3600" cap="small" dirty="0" smtClean="0"/>
              <a:t>Parking Stall Inventory</a:t>
            </a:r>
            <a:endParaRPr lang="en-US" sz="3600" cap="small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876444"/>
              </p:ext>
            </p:extLst>
          </p:nvPr>
        </p:nvGraphicFramePr>
        <p:xfrm>
          <a:off x="335799" y="1206606"/>
          <a:ext cx="8447474" cy="54711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74139"/>
                <a:gridCol w="796954"/>
                <a:gridCol w="1275126"/>
                <a:gridCol w="1375795"/>
                <a:gridCol w="1325460"/>
              </a:tblGrid>
              <a:tr h="4963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Spring</a:t>
                      </a:r>
                    </a:p>
                    <a:p>
                      <a:pPr algn="ctr"/>
                      <a:r>
                        <a:rPr lang="en-US" sz="1400" dirty="0" smtClean="0"/>
                        <a:t>2015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2015-16</a:t>
                      </a:r>
                    </a:p>
                    <a:p>
                      <a:pPr algn="ctr"/>
                      <a:r>
                        <a:rPr lang="en-US" sz="1400" dirty="0" smtClean="0"/>
                        <a:t>Academic Year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2016-17</a:t>
                      </a:r>
                    </a:p>
                    <a:p>
                      <a:pPr algn="ctr"/>
                      <a:r>
                        <a:rPr lang="en-US" sz="1400" dirty="0" smtClean="0"/>
                        <a:t>Academic</a:t>
                      </a:r>
                      <a:r>
                        <a:rPr lang="en-US" sz="1400" baseline="0" dirty="0" smtClean="0"/>
                        <a:t> Year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2017-18</a:t>
                      </a:r>
                    </a:p>
                    <a:p>
                      <a:pPr algn="ctr"/>
                      <a:r>
                        <a:rPr lang="en-US" sz="1400" dirty="0" smtClean="0"/>
                        <a:t>Academic</a:t>
                      </a:r>
                      <a:r>
                        <a:rPr lang="en-US" sz="1400" baseline="0" dirty="0" smtClean="0"/>
                        <a:t> Year</a:t>
                      </a:r>
                      <a:endParaRPr lang="en-US" sz="1400" b="0" dirty="0"/>
                    </a:p>
                  </a:txBody>
                  <a:tcPr/>
                </a:tc>
              </a:tr>
              <a:tr h="196313">
                <a:tc>
                  <a:txBody>
                    <a:bodyPr/>
                    <a:lstStyle/>
                    <a:p>
                      <a:r>
                        <a:rPr lang="en-US" sz="1800" u="sng" dirty="0" smtClean="0"/>
                        <a:t>DODGE CAMPUS</a:t>
                      </a:r>
                      <a:endParaRPr lang="en-US" sz="18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strike="noStrike" dirty="0"/>
                    </a:p>
                  </a:txBody>
                  <a:tcPr/>
                </a:tc>
              </a:tr>
              <a:tr h="2164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     On campus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strike="noStrike" baseline="0" dirty="0" smtClean="0"/>
                        <a:t>4,161</a:t>
                      </a:r>
                      <a:endParaRPr lang="en-US" sz="1800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strike="noStrike" baseline="0" dirty="0" smtClean="0"/>
                        <a:t>4,109</a:t>
                      </a:r>
                      <a:endParaRPr lang="en-US" sz="1800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strike="noStrike" baseline="0" dirty="0" smtClean="0"/>
                        <a:t>4,161</a:t>
                      </a:r>
                      <a:endParaRPr lang="en-US" sz="1800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strike="noStrike" baseline="0" dirty="0" smtClean="0"/>
                        <a:t>4,161</a:t>
                      </a:r>
                      <a:endParaRPr lang="en-US" sz="1800" strike="noStrike" baseline="0" dirty="0"/>
                    </a:p>
                  </a:txBody>
                  <a:tcPr/>
                </a:tc>
              </a:tr>
              <a:tr h="2323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     Off</a:t>
                      </a:r>
                      <a:r>
                        <a:rPr lang="en-US" sz="1800" baseline="0" dirty="0" smtClean="0"/>
                        <a:t> campus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strike="noStrike" baseline="0" dirty="0" smtClean="0"/>
                        <a:t>1,454</a:t>
                      </a:r>
                      <a:endParaRPr lang="en-US" sz="1800" b="0" u="sng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strike="noStrike" baseline="0" dirty="0" smtClean="0"/>
                        <a:t>454</a:t>
                      </a:r>
                      <a:endParaRPr lang="en-US" sz="1800" b="0" u="sng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strike="noStrike" baseline="0" dirty="0" smtClean="0"/>
                        <a:t>454</a:t>
                      </a:r>
                      <a:endParaRPr lang="en-US" sz="1800" b="0" u="sng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strike="noStrike" baseline="0" dirty="0" smtClean="0"/>
                        <a:t>454</a:t>
                      </a:r>
                      <a:endParaRPr lang="en-US" sz="1800" b="0" u="sng" strike="noStrike" baseline="0" dirty="0"/>
                    </a:p>
                  </a:txBody>
                  <a:tcPr/>
                </a:tc>
              </a:tr>
              <a:tr h="33212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Subtotal</a:t>
                      </a:r>
                      <a:r>
                        <a:rPr lang="en-US" sz="1800" baseline="0" dirty="0" smtClean="0"/>
                        <a:t> – Dodge Campus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strike="noStrike" baseline="0" dirty="0" smtClean="0"/>
                        <a:t>5,615</a:t>
                      </a:r>
                      <a:endParaRPr lang="en-US" sz="1800" b="1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strike="noStrike" baseline="0" dirty="0" smtClean="0"/>
                        <a:t>4,563</a:t>
                      </a:r>
                      <a:endParaRPr lang="en-US" sz="1800" b="1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strike="noStrike" baseline="0" dirty="0" smtClean="0"/>
                        <a:t>4,615</a:t>
                      </a:r>
                      <a:endParaRPr lang="en-US" sz="1800" b="1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strike="noStrike" baseline="0" dirty="0" smtClean="0"/>
                        <a:t>4,615</a:t>
                      </a:r>
                      <a:endParaRPr lang="en-US" sz="1800" b="1" strike="noStrike" baseline="0" dirty="0"/>
                    </a:p>
                  </a:txBody>
                  <a:tcPr/>
                </a:tc>
              </a:tr>
              <a:tr h="268458">
                <a:tc>
                  <a:txBody>
                    <a:bodyPr/>
                    <a:lstStyle/>
                    <a:p>
                      <a:r>
                        <a:rPr lang="en-US" sz="1800" u="sng" dirty="0" smtClean="0"/>
                        <a:t>PACIFIC CAMPUS</a:t>
                      </a:r>
                      <a:endParaRPr lang="en-US" sz="18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strike="noStrike" baseline="0" dirty="0"/>
                    </a:p>
                  </a:txBody>
                  <a:tcPr/>
                </a:tc>
              </a:tr>
              <a:tr h="1711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     On campus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strike="noStrike" baseline="0" dirty="0" smtClean="0"/>
                        <a:t>2,478</a:t>
                      </a:r>
                      <a:endParaRPr lang="en-US" sz="1800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strike="noStrike" baseline="0" dirty="0" smtClean="0"/>
                        <a:t>2,158</a:t>
                      </a:r>
                      <a:endParaRPr lang="en-US" sz="1800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strike="noStrike" baseline="0" dirty="0" smtClean="0"/>
                        <a:t>3,453</a:t>
                      </a:r>
                      <a:endParaRPr lang="en-US" sz="1800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strike="noStrike" baseline="0" dirty="0" smtClean="0"/>
                        <a:t>3,453</a:t>
                      </a:r>
                      <a:endParaRPr lang="en-US" sz="1800" strike="noStrike" baseline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     Off</a:t>
                      </a:r>
                      <a:r>
                        <a:rPr lang="en-US" sz="1800" baseline="0" dirty="0" smtClean="0"/>
                        <a:t> campus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strike="noStrike" baseline="0" dirty="0" smtClean="0"/>
                        <a:t>103</a:t>
                      </a:r>
                      <a:endParaRPr lang="en-US" sz="1800" b="0" u="sng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strike="noStrike" baseline="0" dirty="0" smtClean="0"/>
                        <a:t>103</a:t>
                      </a:r>
                      <a:endParaRPr lang="en-US" sz="1800" b="0" u="sng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strike="noStrike" baseline="0" dirty="0" smtClean="0"/>
                        <a:t>157</a:t>
                      </a:r>
                      <a:endParaRPr lang="en-US" sz="1800" b="0" u="sng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strike="noStrike" baseline="0" dirty="0" smtClean="0"/>
                        <a:t>157</a:t>
                      </a:r>
                      <a:endParaRPr lang="en-US" sz="1800" b="0" u="sng" strike="noStrike" baseline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Subtotal</a:t>
                      </a:r>
                      <a:r>
                        <a:rPr lang="en-US" sz="1800" baseline="0" dirty="0" smtClean="0"/>
                        <a:t> – Dodge Campus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strike="noStrike" baseline="0" dirty="0" smtClean="0"/>
                        <a:t>2,581</a:t>
                      </a:r>
                      <a:endParaRPr lang="en-US" sz="1800" b="1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strike="noStrike" baseline="0" dirty="0" smtClean="0"/>
                        <a:t>2,261</a:t>
                      </a:r>
                      <a:endParaRPr lang="en-US" sz="1800" b="1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strike="noStrike" baseline="0" dirty="0" smtClean="0"/>
                        <a:t>3,610</a:t>
                      </a:r>
                      <a:endParaRPr lang="en-US" sz="1800" b="1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strike="noStrike" baseline="0" dirty="0" smtClean="0"/>
                        <a:t>3,610</a:t>
                      </a:r>
                      <a:endParaRPr lang="en-US" sz="1800" b="1" strike="noStrike" baseline="0" dirty="0"/>
                    </a:p>
                  </a:txBody>
                  <a:tcPr/>
                </a:tc>
              </a:tr>
              <a:tr h="172824">
                <a:tc>
                  <a:txBody>
                    <a:bodyPr/>
                    <a:lstStyle/>
                    <a:p>
                      <a:r>
                        <a:rPr lang="en-US" sz="1800" u="sng" dirty="0" smtClean="0"/>
                        <a:t>CENTER</a:t>
                      </a:r>
                      <a:r>
                        <a:rPr lang="en-US" sz="1800" u="sng" baseline="0" dirty="0" smtClean="0"/>
                        <a:t> CAMPUS</a:t>
                      </a:r>
                      <a:endParaRPr lang="en-US" sz="18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strike="noStrike" baseline="0" dirty="0" smtClean="0"/>
                        <a:t>211</a:t>
                      </a:r>
                      <a:endParaRPr lang="en-US" sz="1800" u="sng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strike="noStrike" baseline="0" dirty="0" smtClean="0"/>
                        <a:t>1,211</a:t>
                      </a:r>
                      <a:endParaRPr lang="en-US" sz="1800" u="sng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strike="noStrike" baseline="0" dirty="0" smtClean="0"/>
                        <a:t>1,211</a:t>
                      </a:r>
                      <a:endParaRPr lang="en-US" sz="1800" u="sng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strike="noStrike" baseline="0" dirty="0" smtClean="0"/>
                        <a:t>1,211</a:t>
                      </a:r>
                      <a:endParaRPr lang="en-US" sz="1800" u="sng" strike="noStrike" baseline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u="none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u="none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u="none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u="none" strike="noStrike" baseline="0" dirty="0"/>
                    </a:p>
                  </a:txBody>
                  <a:tcPr/>
                </a:tc>
              </a:tr>
              <a:tr h="33426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dbl" strike="noStrike" baseline="0" dirty="0" smtClean="0"/>
                        <a:t>8,406</a:t>
                      </a:r>
                      <a:endParaRPr lang="en-US" sz="1800" u="dbl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dbl" strike="noStrike" baseline="0" dirty="0" smtClean="0"/>
                        <a:t>8,034</a:t>
                      </a:r>
                      <a:endParaRPr lang="en-US" sz="1800" u="dbl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dbl" strike="noStrike" baseline="0" dirty="0" smtClean="0"/>
                        <a:t>9,435</a:t>
                      </a:r>
                      <a:endParaRPr lang="en-US" sz="1800" u="dbl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dbl" strike="noStrike" baseline="0" dirty="0" smtClean="0"/>
                        <a:t>9,435</a:t>
                      </a:r>
                      <a:endParaRPr lang="en-US" sz="1800" u="dbl" strike="noStrike" baseline="0" dirty="0"/>
                    </a:p>
                  </a:txBody>
                  <a:tcPr/>
                </a:tc>
              </a:tr>
              <a:tr h="1931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900" strike="noStrike" dirty="0"/>
                    </a:p>
                  </a:txBody>
                  <a:tcPr/>
                </a:tc>
              </a:tr>
              <a:tr h="33426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Explanation of changes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endParaRPr lang="en-US" sz="10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en-US" sz="800" strike="noStrike" baseline="0" dirty="0" smtClean="0"/>
                        <a:t>- 52 (MBSC Renovation)</a:t>
                      </a:r>
                    </a:p>
                    <a:p>
                      <a:pPr marL="0" indent="0" algn="r">
                        <a:buFontTx/>
                        <a:buNone/>
                      </a:pPr>
                      <a:r>
                        <a:rPr lang="en-US" sz="800" strike="noStrike" baseline="0" dirty="0" smtClean="0"/>
                        <a:t>- 1,000 at Crossroads</a:t>
                      </a:r>
                    </a:p>
                    <a:p>
                      <a:pPr marL="0" indent="0" algn="r">
                        <a:buFontTx/>
                        <a:buNone/>
                      </a:pPr>
                      <a:r>
                        <a:rPr lang="en-US" sz="800" strike="noStrike" baseline="0" dirty="0" smtClean="0"/>
                        <a:t>+ 1,000 at Center Campus</a:t>
                      </a:r>
                    </a:p>
                    <a:p>
                      <a:pPr marL="0" indent="0" algn="r">
                        <a:buFontTx/>
                        <a:buNone/>
                      </a:pPr>
                      <a:r>
                        <a:rPr lang="en-US" sz="800" strike="noStrike" baseline="0" dirty="0" smtClean="0"/>
                        <a:t>- 320 at Pacific (Lots 7 &amp; 8)</a:t>
                      </a:r>
                      <a:endParaRPr lang="en-US" sz="800" strike="no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en-US" sz="800" strike="noStrike" baseline="0" dirty="0" smtClean="0"/>
                        <a:t>+ 52 (MBSC Renovation)</a:t>
                      </a:r>
                    </a:p>
                    <a:p>
                      <a:pPr marL="0" indent="0" algn="r">
                        <a:buFontTx/>
                        <a:buNone/>
                      </a:pPr>
                      <a:r>
                        <a:rPr lang="en-US" sz="800" strike="noStrike" baseline="0" dirty="0" smtClean="0"/>
                        <a:t>+ </a:t>
                      </a:r>
                      <a:r>
                        <a:rPr lang="en-US" sz="800" strike="noStrike" baseline="0" dirty="0" smtClean="0"/>
                        <a:t>1,200 </a:t>
                      </a:r>
                      <a:r>
                        <a:rPr lang="en-US" sz="800" strike="noStrike" baseline="0" dirty="0" smtClean="0"/>
                        <a:t>at Pacific </a:t>
                      </a:r>
                      <a:r>
                        <a:rPr lang="en-US" sz="800" strike="noStrike" baseline="0" dirty="0" smtClean="0"/>
                        <a:t>(structure)</a:t>
                      </a:r>
                    </a:p>
                    <a:p>
                      <a:pPr marL="0" indent="0" algn="r">
                        <a:buFontTx/>
                        <a:buNone/>
                      </a:pPr>
                      <a:r>
                        <a:rPr lang="en-US" sz="800" strike="noStrike" baseline="0" dirty="0" smtClean="0"/>
                        <a:t>+ 95 (Lot 7)</a:t>
                      </a:r>
                    </a:p>
                    <a:p>
                      <a:pPr marL="0" indent="0" algn="r">
                        <a:buFontTx/>
                        <a:buNone/>
                      </a:pPr>
                      <a:r>
                        <a:rPr lang="en-US" sz="800" strike="noStrike" baseline="0" dirty="0" smtClean="0"/>
                        <a:t>+54 street stalls</a:t>
                      </a:r>
                      <a:endParaRPr lang="en-US" sz="800" strike="noStrike" dirty="0" smtClean="0"/>
                    </a:p>
                    <a:p>
                      <a:pPr marL="0" indent="0" algn="l">
                        <a:buFontTx/>
                        <a:buNone/>
                      </a:pPr>
                      <a:endParaRPr lang="en-US" sz="800" strike="no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en-US" sz="800" strike="noStrike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8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32514" y="1209222"/>
            <a:ext cx="6266009" cy="5258690"/>
            <a:chOff x="3044267" y="605094"/>
            <a:chExt cx="5821920" cy="5485765"/>
          </a:xfrm>
        </p:grpSpPr>
        <p:grpSp>
          <p:nvGrpSpPr>
            <p:cNvPr id="14" name="Group 13"/>
            <p:cNvGrpSpPr/>
            <p:nvPr/>
          </p:nvGrpSpPr>
          <p:grpSpPr>
            <a:xfrm>
              <a:off x="3044267" y="605094"/>
              <a:ext cx="5821920" cy="5485765"/>
              <a:chOff x="3044267" y="686117"/>
              <a:chExt cx="5821920" cy="5485765"/>
            </a:xfrm>
          </p:grpSpPr>
          <p:pic>
            <p:nvPicPr>
              <p:cNvPr id="6" name="Picture 5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5812" y="686117"/>
                <a:ext cx="5540375" cy="548576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Rectangle 6"/>
              <p:cNvSpPr/>
              <p:nvPr/>
            </p:nvSpPr>
            <p:spPr>
              <a:xfrm>
                <a:off x="6160884" y="3743096"/>
                <a:ext cx="695325" cy="62865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9" name="Straight Arrow Connector 8"/>
              <p:cNvCxnSpPr>
                <a:endCxn id="7" idx="1"/>
              </p:cNvCxnSpPr>
              <p:nvPr/>
            </p:nvCxnSpPr>
            <p:spPr>
              <a:xfrm>
                <a:off x="4684509" y="4057421"/>
                <a:ext cx="1476375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3044267" y="3706594"/>
                <a:ext cx="1712436" cy="8002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25" b="1" dirty="0"/>
                  <a:t>Planned location</a:t>
                </a:r>
              </a:p>
              <a:p>
                <a:pPr algn="ctr"/>
                <a:r>
                  <a:rPr lang="en-US" sz="825" b="1" dirty="0"/>
                  <a:t>for Housing/Academic &amp; </a:t>
                </a:r>
              </a:p>
              <a:p>
                <a:pPr algn="ctr"/>
                <a:r>
                  <a:rPr lang="en-US" sz="825" b="1" dirty="0"/>
                  <a:t>Programmatic</a:t>
                </a:r>
              </a:p>
              <a:p>
                <a:pPr algn="ctr"/>
                <a:r>
                  <a:rPr lang="en-US" sz="825" b="1" dirty="0"/>
                  <a:t>mixed-use facility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826391" y="1030147"/>
                <a:ext cx="363963" cy="179877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 flipV="1">
                <a:off x="6190355" y="2343150"/>
                <a:ext cx="665854" cy="780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6828103" y="2222868"/>
                <a:ext cx="1449543" cy="4616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25" b="1" dirty="0"/>
                  <a:t>Planned location</a:t>
                </a:r>
              </a:p>
              <a:p>
                <a:pPr algn="ctr"/>
                <a:r>
                  <a:rPr lang="en-US" sz="825" b="1" dirty="0"/>
                  <a:t>for parking structure</a:t>
                </a: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6392" y="901982"/>
              <a:ext cx="355333" cy="1926942"/>
            </a:xfrm>
            <a:prstGeom prst="rect">
              <a:avLst/>
            </a:prstGeom>
          </p:spPr>
        </p:pic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98477" y="752022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3600" cap="small" dirty="0" smtClean="0"/>
              <a:t>Pacific Campus Changes</a:t>
            </a:r>
            <a:endParaRPr lang="en-US" sz="3600" cap="small" dirty="0"/>
          </a:p>
        </p:txBody>
      </p:sp>
    </p:spTree>
    <p:extLst>
      <p:ext uri="{BB962C8B-B14F-4D97-AF65-F5344CB8AC3E}">
        <p14:creationId xmlns:p14="http://schemas.microsoft.com/office/powerpoint/2010/main" val="31158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98477" y="752022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3600" cap="small" dirty="0" smtClean="0"/>
              <a:t>Pacific Campus </a:t>
            </a:r>
            <a:r>
              <a:rPr lang="en-US" sz="3600" cap="small" dirty="0" smtClean="0"/>
              <a:t>Changes – Phase 1</a:t>
            </a:r>
            <a:endParaRPr lang="en-US" sz="3600" cap="smal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906" y="1209222"/>
            <a:ext cx="6150742" cy="557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0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4700</TotalTime>
  <Words>1473</Words>
  <Application>Microsoft Office PowerPoint</Application>
  <PresentationFormat>On-screen Show (4:3)</PresentationFormat>
  <Paragraphs>498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 February 2015</vt:lpstr>
      <vt:lpstr>Agenda</vt:lpstr>
      <vt:lpstr>Agenda</vt:lpstr>
      <vt:lpstr>Guiding Principles</vt:lpstr>
      <vt:lpstr>UNO Parking Advisory Committee</vt:lpstr>
      <vt:lpstr>Agenda</vt:lpstr>
      <vt:lpstr>Parking Stall Inventory</vt:lpstr>
      <vt:lpstr>Pacific Campus Changes</vt:lpstr>
      <vt:lpstr>Pacific Campus Changes – Phase 1</vt:lpstr>
      <vt:lpstr>Pacific Campus Changes – Phase 2</vt:lpstr>
      <vt:lpstr>Agenda</vt:lpstr>
      <vt:lpstr>Parking Utilization</vt:lpstr>
      <vt:lpstr>Agenda</vt:lpstr>
      <vt:lpstr>Parking Adequacy – All Stalls</vt:lpstr>
      <vt:lpstr>Parking Adequacy – UNO Stalls Only</vt:lpstr>
      <vt:lpstr>Parking Adequacy – Comparison to Others</vt:lpstr>
      <vt:lpstr>Agenda</vt:lpstr>
      <vt:lpstr>Annual Parking Permit Rates (2014-15)</vt:lpstr>
      <vt:lpstr>Parking Permit Rate Comparison – BOR Peers</vt:lpstr>
      <vt:lpstr>Parking Permit Rate Comparison - Other</vt:lpstr>
      <vt:lpstr>Short-Term Parking Options</vt:lpstr>
      <vt:lpstr>Short-Term Parking Options</vt:lpstr>
      <vt:lpstr>Agenda</vt:lpstr>
      <vt:lpstr>Remote Campus Parking 2015-2016</vt:lpstr>
      <vt:lpstr>PowerPoint Presentation</vt:lpstr>
      <vt:lpstr>Agenda</vt:lpstr>
      <vt:lpstr>Transit Options</vt:lpstr>
      <vt:lpstr>PowerPoint Presentation</vt:lpstr>
    </vt:vector>
  </TitlesOfParts>
  <Company>University of Nebraska Omaha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Althea Satterfield</dc:creator>
  <cp:lastModifiedBy>Bill Conley</cp:lastModifiedBy>
  <cp:revision>134</cp:revision>
  <cp:lastPrinted>2015-02-02T21:22:01Z</cp:lastPrinted>
  <dcterms:created xsi:type="dcterms:W3CDTF">2013-04-11T13:54:15Z</dcterms:created>
  <dcterms:modified xsi:type="dcterms:W3CDTF">2015-02-02T21:41:04Z</dcterms:modified>
</cp:coreProperties>
</file>